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528" r:id="rId2"/>
    <p:sldId id="256" r:id="rId3"/>
    <p:sldId id="311" r:id="rId4"/>
    <p:sldId id="310" r:id="rId5"/>
    <p:sldId id="269" r:id="rId6"/>
    <p:sldId id="257" r:id="rId7"/>
    <p:sldId id="271" r:id="rId8"/>
    <p:sldId id="272" r:id="rId9"/>
    <p:sldId id="298" r:id="rId10"/>
    <p:sldId id="273" r:id="rId11"/>
    <p:sldId id="301" r:id="rId12"/>
    <p:sldId id="277" r:id="rId13"/>
    <p:sldId id="275" r:id="rId14"/>
    <p:sldId id="276" r:id="rId15"/>
    <p:sldId id="278" r:id="rId16"/>
    <p:sldId id="280" r:id="rId17"/>
    <p:sldId id="258" r:id="rId18"/>
    <p:sldId id="281" r:id="rId19"/>
    <p:sldId id="283" r:id="rId20"/>
    <p:sldId id="282" r:id="rId21"/>
    <p:sldId id="259" r:id="rId22"/>
    <p:sldId id="300" r:id="rId23"/>
    <p:sldId id="285" r:id="rId24"/>
    <p:sldId id="286" r:id="rId25"/>
    <p:sldId id="291" r:id="rId26"/>
    <p:sldId id="267" r:id="rId27"/>
    <p:sldId id="292" r:id="rId28"/>
    <p:sldId id="295" r:id="rId29"/>
    <p:sldId id="287" r:id="rId30"/>
    <p:sldId id="293" r:id="rId31"/>
    <p:sldId id="289" r:id="rId32"/>
    <p:sldId id="299" r:id="rId33"/>
    <p:sldId id="296" r:id="rId34"/>
    <p:sldId id="297" r:id="rId35"/>
    <p:sldId id="268" r:id="rId36"/>
    <p:sldId id="306" r:id="rId37"/>
    <p:sldId id="305" r:id="rId38"/>
    <p:sldId id="302" r:id="rId39"/>
    <p:sldId id="307" r:id="rId40"/>
    <p:sldId id="308" r:id="rId41"/>
    <p:sldId id="309" r:id="rId42"/>
    <p:sldId id="262" r:id="rId4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6262"/>
    <a:srgbClr val="06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p:restoredTop sz="94652"/>
  </p:normalViewPr>
  <p:slideViewPr>
    <p:cSldViewPr snapToGrid="0">
      <p:cViewPr varScale="1">
        <p:scale>
          <a:sx n="123" d="100"/>
          <a:sy n="123" d="100"/>
        </p:scale>
        <p:origin x="4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F9CC0-5AC3-674C-8E39-51D983BBA6C9}" type="datetimeFigureOut">
              <a:rPr lang="en-DE" smtClean="0"/>
              <a:t>2/13/25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68BE2-EE4D-6949-B1C9-79358F00CDCA}" type="slidenum">
              <a:rPr lang="en-DE" smtClean="0"/>
              <a:t>‹#›</a:t>
            </a:fld>
            <a:endParaRPr lang="en-DE"/>
          </a:p>
        </p:txBody>
      </p:sp>
    </p:spTree>
    <p:extLst>
      <p:ext uri="{BB962C8B-B14F-4D97-AF65-F5344CB8AC3E}">
        <p14:creationId xmlns:p14="http://schemas.microsoft.com/office/powerpoint/2010/main" val="242061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F86A-93BC-9969-0125-ABF15745F1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AA69D08-65E2-6749-0139-000812255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760DC515-6BFC-FC62-30F4-8536FD86F958}"/>
              </a:ext>
            </a:extLst>
          </p:cNvPr>
          <p:cNvSpPr>
            <a:spLocks noGrp="1"/>
          </p:cNvSpPr>
          <p:nvPr>
            <p:ph type="dt" sz="half" idx="10"/>
          </p:nvPr>
        </p:nvSpPr>
        <p:spPr/>
        <p:txBody>
          <a:bodyPr/>
          <a:lstStyle/>
          <a:p>
            <a:fld id="{0414E0DC-F4BB-7940-A373-028F8CD4A881}" type="datetime1">
              <a:rPr lang="de-DE" smtClean="0"/>
              <a:t>13.02.25</a:t>
            </a:fld>
            <a:endParaRPr lang="en-DE"/>
          </a:p>
        </p:txBody>
      </p:sp>
      <p:sp>
        <p:nvSpPr>
          <p:cNvPr id="5" name="Footer Placeholder 4">
            <a:extLst>
              <a:ext uri="{FF2B5EF4-FFF2-40B4-BE49-F238E27FC236}">
                <a16:creationId xmlns:a16="http://schemas.microsoft.com/office/drawing/2014/main" id="{EB98B8CC-2237-2695-05FB-87900BEF281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6EE2E54-A9D4-63E6-C3DE-862B9AA6A40B}"/>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56921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20B7-C329-1D66-67F8-99B00D19EB82}"/>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04E9CF1A-4003-1F80-7520-382E6EA053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53A5AED-ADF3-ADB6-CAEC-8E265EFC5ADA}"/>
              </a:ext>
            </a:extLst>
          </p:cNvPr>
          <p:cNvSpPr>
            <a:spLocks noGrp="1"/>
          </p:cNvSpPr>
          <p:nvPr>
            <p:ph type="dt" sz="half" idx="10"/>
          </p:nvPr>
        </p:nvSpPr>
        <p:spPr/>
        <p:txBody>
          <a:bodyPr/>
          <a:lstStyle/>
          <a:p>
            <a:fld id="{51A57F20-935F-784A-AC60-C05218BFB418}" type="datetime1">
              <a:rPr lang="de-DE" smtClean="0"/>
              <a:t>13.02.25</a:t>
            </a:fld>
            <a:endParaRPr lang="en-DE"/>
          </a:p>
        </p:txBody>
      </p:sp>
      <p:sp>
        <p:nvSpPr>
          <p:cNvPr id="5" name="Footer Placeholder 4">
            <a:extLst>
              <a:ext uri="{FF2B5EF4-FFF2-40B4-BE49-F238E27FC236}">
                <a16:creationId xmlns:a16="http://schemas.microsoft.com/office/drawing/2014/main" id="{E57E0524-49AC-377A-8751-BDDF68F9B2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16C39A9-73E4-8CB7-90A1-2AEB7E02D2E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09347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3E2E1-9213-4293-8517-6C5948CC8C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1307AC2-566F-52ED-6DB5-48E5A5E8C5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89A5E36-A916-BB59-16EB-BEF6E072DF56}"/>
              </a:ext>
            </a:extLst>
          </p:cNvPr>
          <p:cNvSpPr>
            <a:spLocks noGrp="1"/>
          </p:cNvSpPr>
          <p:nvPr>
            <p:ph type="dt" sz="half" idx="10"/>
          </p:nvPr>
        </p:nvSpPr>
        <p:spPr/>
        <p:txBody>
          <a:bodyPr/>
          <a:lstStyle/>
          <a:p>
            <a:fld id="{8368F069-F92D-D04B-BC30-0101BC1977E7}" type="datetime1">
              <a:rPr lang="de-DE" smtClean="0"/>
              <a:t>13.02.25</a:t>
            </a:fld>
            <a:endParaRPr lang="en-DE"/>
          </a:p>
        </p:txBody>
      </p:sp>
      <p:sp>
        <p:nvSpPr>
          <p:cNvPr id="5" name="Footer Placeholder 4">
            <a:extLst>
              <a:ext uri="{FF2B5EF4-FFF2-40B4-BE49-F238E27FC236}">
                <a16:creationId xmlns:a16="http://schemas.microsoft.com/office/drawing/2014/main" id="{629C0CED-7E3F-CDE7-82E3-81B12517C9C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8A96F5E-B664-6982-8BC1-7C84E7C3AE22}"/>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652574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4269-E059-554C-FC38-01DF5F9DC55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DC9A7D2-EB35-BD54-82C8-77BBC659C7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AB98799-B5B5-4FCF-BF7C-968362FC0FD0}"/>
              </a:ext>
            </a:extLst>
          </p:cNvPr>
          <p:cNvSpPr>
            <a:spLocks noGrp="1"/>
          </p:cNvSpPr>
          <p:nvPr>
            <p:ph type="dt" sz="half" idx="10"/>
          </p:nvPr>
        </p:nvSpPr>
        <p:spPr/>
        <p:txBody>
          <a:bodyPr/>
          <a:lstStyle/>
          <a:p>
            <a:fld id="{AB62C232-5F92-5C41-803D-773C58D2AF87}" type="datetime1">
              <a:rPr lang="de-DE" smtClean="0"/>
              <a:t>13.02.25</a:t>
            </a:fld>
            <a:endParaRPr lang="en-DE"/>
          </a:p>
        </p:txBody>
      </p:sp>
      <p:sp>
        <p:nvSpPr>
          <p:cNvPr id="5" name="Footer Placeholder 4">
            <a:extLst>
              <a:ext uri="{FF2B5EF4-FFF2-40B4-BE49-F238E27FC236}">
                <a16:creationId xmlns:a16="http://schemas.microsoft.com/office/drawing/2014/main" id="{32FE9F65-9058-949D-7970-323279219A7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5159B43-3A44-4E52-76FE-A072A4BC1808}"/>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83891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0ECB-6C17-2178-8AB5-B65657063D5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32C4B80-1DEE-2A46-6D93-4D915EE0B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9FA252-6476-9371-1721-4EFC4FDEAAE7}"/>
              </a:ext>
            </a:extLst>
          </p:cNvPr>
          <p:cNvSpPr>
            <a:spLocks noGrp="1"/>
          </p:cNvSpPr>
          <p:nvPr>
            <p:ph type="dt" sz="half" idx="10"/>
          </p:nvPr>
        </p:nvSpPr>
        <p:spPr/>
        <p:txBody>
          <a:bodyPr/>
          <a:lstStyle/>
          <a:p>
            <a:fld id="{1E73253F-BEAE-F04F-AC3D-14A1787A81C5}" type="datetime1">
              <a:rPr lang="de-DE" smtClean="0"/>
              <a:t>13.02.25</a:t>
            </a:fld>
            <a:endParaRPr lang="en-DE"/>
          </a:p>
        </p:txBody>
      </p:sp>
      <p:sp>
        <p:nvSpPr>
          <p:cNvPr id="5" name="Footer Placeholder 4">
            <a:extLst>
              <a:ext uri="{FF2B5EF4-FFF2-40B4-BE49-F238E27FC236}">
                <a16:creationId xmlns:a16="http://schemas.microsoft.com/office/drawing/2014/main" id="{21EE0CC1-70EA-2503-004C-327129828C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C080BE1-7136-F7EF-57F4-0BF330E63B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78212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B39-9584-4420-D43F-19C9BFBEAC52}"/>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209799C-96A6-BADB-3BCB-DBD67DFED3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32F52950-D45B-3F1D-4A6E-3D54C6AAF9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E387C71-E0EA-B0A6-79DB-28801B0F4E56}"/>
              </a:ext>
            </a:extLst>
          </p:cNvPr>
          <p:cNvSpPr>
            <a:spLocks noGrp="1"/>
          </p:cNvSpPr>
          <p:nvPr>
            <p:ph type="dt" sz="half" idx="10"/>
          </p:nvPr>
        </p:nvSpPr>
        <p:spPr/>
        <p:txBody>
          <a:bodyPr/>
          <a:lstStyle/>
          <a:p>
            <a:fld id="{402D4412-4985-524F-8F0D-B2AA1EE875C3}" type="datetime1">
              <a:rPr lang="de-DE" smtClean="0"/>
              <a:t>13.02.25</a:t>
            </a:fld>
            <a:endParaRPr lang="en-DE"/>
          </a:p>
        </p:txBody>
      </p:sp>
      <p:sp>
        <p:nvSpPr>
          <p:cNvPr id="6" name="Footer Placeholder 5">
            <a:extLst>
              <a:ext uri="{FF2B5EF4-FFF2-40B4-BE49-F238E27FC236}">
                <a16:creationId xmlns:a16="http://schemas.microsoft.com/office/drawing/2014/main" id="{8BE70497-71F6-18D4-C469-7A675340CB5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C69275-29AB-723D-0442-70DDE6DE433F}"/>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108380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5753-387B-7782-910C-44A826C311E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604605F-DB72-6965-985E-25CD31148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1B10A8-A972-7071-7BE2-41C82311F3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EF9F2A1F-9EC6-B3DA-1D62-A8DE1F47D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B4A283-3612-227B-9A52-9D20C2EDD1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2B8D947-5FB0-7730-EA5F-206588845932}"/>
              </a:ext>
            </a:extLst>
          </p:cNvPr>
          <p:cNvSpPr>
            <a:spLocks noGrp="1"/>
          </p:cNvSpPr>
          <p:nvPr>
            <p:ph type="dt" sz="half" idx="10"/>
          </p:nvPr>
        </p:nvSpPr>
        <p:spPr/>
        <p:txBody>
          <a:bodyPr/>
          <a:lstStyle/>
          <a:p>
            <a:fld id="{3B910197-48F7-C546-A622-2A62F30A09A0}" type="datetime1">
              <a:rPr lang="de-DE" smtClean="0"/>
              <a:t>13.02.25</a:t>
            </a:fld>
            <a:endParaRPr lang="en-DE"/>
          </a:p>
        </p:txBody>
      </p:sp>
      <p:sp>
        <p:nvSpPr>
          <p:cNvPr id="8" name="Footer Placeholder 7">
            <a:extLst>
              <a:ext uri="{FF2B5EF4-FFF2-40B4-BE49-F238E27FC236}">
                <a16:creationId xmlns:a16="http://schemas.microsoft.com/office/drawing/2014/main" id="{B491BDAD-525D-1797-4427-A3489517540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3A80427C-73F3-5594-0F1C-DD79E468CA03}"/>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35483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D4C6-3EEC-1F1E-CC62-7D3F383C340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EEA4E547-047B-6601-A07E-FB31EFE422B1}"/>
              </a:ext>
            </a:extLst>
          </p:cNvPr>
          <p:cNvSpPr>
            <a:spLocks noGrp="1"/>
          </p:cNvSpPr>
          <p:nvPr>
            <p:ph type="dt" sz="half" idx="10"/>
          </p:nvPr>
        </p:nvSpPr>
        <p:spPr/>
        <p:txBody>
          <a:bodyPr/>
          <a:lstStyle/>
          <a:p>
            <a:fld id="{E017806E-758A-394D-93F3-489AA390D783}" type="datetime1">
              <a:rPr lang="de-DE" smtClean="0"/>
              <a:t>13.02.25</a:t>
            </a:fld>
            <a:endParaRPr lang="en-DE"/>
          </a:p>
        </p:txBody>
      </p:sp>
      <p:sp>
        <p:nvSpPr>
          <p:cNvPr id="4" name="Footer Placeholder 3">
            <a:extLst>
              <a:ext uri="{FF2B5EF4-FFF2-40B4-BE49-F238E27FC236}">
                <a16:creationId xmlns:a16="http://schemas.microsoft.com/office/drawing/2014/main" id="{776D6C40-7414-094E-E153-7D3BE7C3EF08}"/>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E06EC96-E0B3-7E13-2A68-087E67214B4A}"/>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72494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BE851A-6C4A-9B08-0E7B-173FF87F7A11}"/>
              </a:ext>
            </a:extLst>
          </p:cNvPr>
          <p:cNvSpPr>
            <a:spLocks noGrp="1"/>
          </p:cNvSpPr>
          <p:nvPr>
            <p:ph type="dt" sz="half" idx="10"/>
          </p:nvPr>
        </p:nvSpPr>
        <p:spPr/>
        <p:txBody>
          <a:bodyPr/>
          <a:lstStyle/>
          <a:p>
            <a:fld id="{3569A616-366C-AF44-903E-32A8907D1C45}" type="datetime1">
              <a:rPr lang="de-DE" smtClean="0"/>
              <a:t>13.02.25</a:t>
            </a:fld>
            <a:endParaRPr lang="en-DE"/>
          </a:p>
        </p:txBody>
      </p:sp>
      <p:sp>
        <p:nvSpPr>
          <p:cNvPr id="3" name="Footer Placeholder 2">
            <a:extLst>
              <a:ext uri="{FF2B5EF4-FFF2-40B4-BE49-F238E27FC236}">
                <a16:creationId xmlns:a16="http://schemas.microsoft.com/office/drawing/2014/main" id="{D5E4A1AC-CFEF-E834-6C7D-DA5D8A901D6D}"/>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6DE16FD-7C23-9C38-4D7A-8AF78196A99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99352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01C6-C9A6-CF19-20F9-FE447583EF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774D2017-8A44-A3A9-1778-0E79BC8180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13BEB061-6007-05D6-64BA-5AC7AFC611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2DFEA-5300-BA9F-AB58-EAAAF24A0091}"/>
              </a:ext>
            </a:extLst>
          </p:cNvPr>
          <p:cNvSpPr>
            <a:spLocks noGrp="1"/>
          </p:cNvSpPr>
          <p:nvPr>
            <p:ph type="dt" sz="half" idx="10"/>
          </p:nvPr>
        </p:nvSpPr>
        <p:spPr/>
        <p:txBody>
          <a:bodyPr/>
          <a:lstStyle/>
          <a:p>
            <a:fld id="{ECC73B00-8075-6349-9C94-C0206E315B3E}" type="datetime1">
              <a:rPr lang="de-DE" smtClean="0"/>
              <a:t>13.02.25</a:t>
            </a:fld>
            <a:endParaRPr lang="en-DE"/>
          </a:p>
        </p:txBody>
      </p:sp>
      <p:sp>
        <p:nvSpPr>
          <p:cNvPr id="6" name="Footer Placeholder 5">
            <a:extLst>
              <a:ext uri="{FF2B5EF4-FFF2-40B4-BE49-F238E27FC236}">
                <a16:creationId xmlns:a16="http://schemas.microsoft.com/office/drawing/2014/main" id="{E68436E7-6EDF-7A58-A101-7A62182734D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B29B00B-60C8-D235-2110-B244BFC2476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237397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6D1-D1F0-F7DF-8576-AEC3F62D11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FCB297CB-4BDF-4E07-EC3B-BD14763ED8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8CF0DFD-13A1-042A-C554-E386F17E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27300D-B91F-D27B-8CCC-256FFBE7FFBA}"/>
              </a:ext>
            </a:extLst>
          </p:cNvPr>
          <p:cNvSpPr>
            <a:spLocks noGrp="1"/>
          </p:cNvSpPr>
          <p:nvPr>
            <p:ph type="dt" sz="half" idx="10"/>
          </p:nvPr>
        </p:nvSpPr>
        <p:spPr/>
        <p:txBody>
          <a:bodyPr/>
          <a:lstStyle/>
          <a:p>
            <a:fld id="{D2233ECF-568F-F64A-885B-552ACC135E18}" type="datetime1">
              <a:rPr lang="de-DE" smtClean="0"/>
              <a:t>13.02.25</a:t>
            </a:fld>
            <a:endParaRPr lang="en-DE"/>
          </a:p>
        </p:txBody>
      </p:sp>
      <p:sp>
        <p:nvSpPr>
          <p:cNvPr id="6" name="Footer Placeholder 5">
            <a:extLst>
              <a:ext uri="{FF2B5EF4-FFF2-40B4-BE49-F238E27FC236}">
                <a16:creationId xmlns:a16="http://schemas.microsoft.com/office/drawing/2014/main" id="{DCF590B8-4163-5217-49DC-921D6A5C8E6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6F8FD1E-0971-0213-A7D5-9BB14BC120CD}"/>
              </a:ext>
            </a:extLst>
          </p:cNvPr>
          <p:cNvSpPr>
            <a:spLocks noGrp="1"/>
          </p:cNvSpPr>
          <p:nvPr>
            <p:ph type="sldNum" sz="quarter" idx="12"/>
          </p:nvPr>
        </p:nvSpPr>
        <p:spPr/>
        <p:txBody>
          <a:bodyPr/>
          <a:lstStyle/>
          <a:p>
            <a:fld id="{895E9B7B-5374-154C-82D1-69C0D2063D25}" type="slidenum">
              <a:rPr lang="en-DE" smtClean="0"/>
              <a:t>‹#›</a:t>
            </a:fld>
            <a:endParaRPr lang="en-DE"/>
          </a:p>
        </p:txBody>
      </p:sp>
    </p:spTree>
    <p:extLst>
      <p:ext uri="{BB962C8B-B14F-4D97-AF65-F5344CB8AC3E}">
        <p14:creationId xmlns:p14="http://schemas.microsoft.com/office/powerpoint/2010/main" val="414557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6EE92-514B-1A3F-E044-987C16BED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E1119FC-B934-D79A-0776-F5EA0BA42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BA408080-B4D6-644F-6E0B-98E04C513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929F1-A21F-4842-B521-D104DBF45723}" type="datetime1">
              <a:rPr lang="de-DE" smtClean="0"/>
              <a:t>13.02.25</a:t>
            </a:fld>
            <a:endParaRPr lang="en-DE"/>
          </a:p>
        </p:txBody>
      </p:sp>
      <p:sp>
        <p:nvSpPr>
          <p:cNvPr id="5" name="Footer Placeholder 4">
            <a:extLst>
              <a:ext uri="{FF2B5EF4-FFF2-40B4-BE49-F238E27FC236}">
                <a16:creationId xmlns:a16="http://schemas.microsoft.com/office/drawing/2014/main" id="{E4835D58-2720-E54F-31F7-4119C1E4A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FF7BDCFB-D789-954E-504B-96FDB5CCD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5E9B7B-5374-154C-82D1-69C0D2063D25}" type="slidenum">
              <a:rPr lang="en-DE" smtClean="0"/>
              <a:t>‹#›</a:t>
            </a:fld>
            <a:endParaRPr lang="en-DE"/>
          </a:p>
        </p:txBody>
      </p:sp>
    </p:spTree>
    <p:extLst>
      <p:ext uri="{BB962C8B-B14F-4D97-AF65-F5344CB8AC3E}">
        <p14:creationId xmlns:p14="http://schemas.microsoft.com/office/powerpoint/2010/main" val="2085638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kthor.lncc.br/v2/"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3D2A2-1FD1-E3DE-39BA-D18F644E72F4}"/>
              </a:ext>
            </a:extLst>
          </p:cNvPr>
          <p:cNvSpPr txBox="1"/>
          <p:nvPr/>
        </p:nvSpPr>
        <p:spPr>
          <a:xfrm>
            <a:off x="565281" y="391321"/>
            <a:ext cx="7430143" cy="4462760"/>
          </a:xfrm>
          <a:prstGeom prst="rect">
            <a:avLst/>
          </a:prstGeom>
          <a:noFill/>
        </p:spPr>
        <p:txBody>
          <a:bodyPr wrap="square" rtlCol="0">
            <a:spAutoFit/>
          </a:bodyPr>
          <a:lstStyle/>
          <a:p>
            <a:r>
              <a:rPr lang="de-DE" sz="7200" b="1" dirty="0"/>
              <a:t>Protein</a:t>
            </a:r>
          </a:p>
          <a:p>
            <a:r>
              <a:rPr lang="de-DE" sz="7200" b="1" dirty="0" err="1"/>
              <a:t>Structure</a:t>
            </a:r>
            <a:r>
              <a:rPr lang="de-DE" sz="7200" b="1" dirty="0"/>
              <a:t> &amp;</a:t>
            </a:r>
          </a:p>
          <a:p>
            <a:r>
              <a:rPr lang="de-DE" sz="7200" b="1" dirty="0" err="1"/>
              <a:t>Thermodynamics</a:t>
            </a:r>
            <a:endParaRPr lang="de-DE" sz="7200" b="1" dirty="0"/>
          </a:p>
          <a:p>
            <a:r>
              <a:rPr lang="de-DE" sz="4800" i="1" dirty="0">
                <a:cs typeface="Apple Chancery" panose="03020702040506060504" pitchFamily="66" charset="-79"/>
              </a:rPr>
              <a:t>Workshop</a:t>
            </a:r>
          </a:p>
          <a:p>
            <a:r>
              <a:rPr lang="de-DE" sz="2000" dirty="0">
                <a:cs typeface="Apple Chancery" panose="03020702040506060504" pitchFamily="66" charset="-79"/>
              </a:rPr>
              <a:t>10</a:t>
            </a:r>
            <a:r>
              <a:rPr lang="de-DE" sz="2000" baseline="30000" dirty="0">
                <a:cs typeface="Apple Chancery" panose="03020702040506060504" pitchFamily="66" charset="-79"/>
              </a:rPr>
              <a:t>th</a:t>
            </a:r>
            <a:r>
              <a:rPr lang="de-DE" sz="2000" dirty="0">
                <a:cs typeface="Apple Chancery" panose="03020702040506060504" pitchFamily="66" charset="-79"/>
              </a:rPr>
              <a:t> </a:t>
            </a:r>
            <a:r>
              <a:rPr lang="de-DE" sz="2000" dirty="0" err="1">
                <a:cs typeface="Apple Chancery" panose="03020702040506060504" pitchFamily="66" charset="-79"/>
              </a:rPr>
              <a:t>February</a:t>
            </a:r>
            <a:r>
              <a:rPr lang="de-DE" sz="2000" dirty="0">
                <a:cs typeface="Apple Chancery" panose="03020702040506060504" pitchFamily="66" charset="-79"/>
              </a:rPr>
              <a:t> 2025</a:t>
            </a:r>
          </a:p>
        </p:txBody>
      </p:sp>
      <p:sp>
        <p:nvSpPr>
          <p:cNvPr id="5" name="TextBox 4">
            <a:extLst>
              <a:ext uri="{FF2B5EF4-FFF2-40B4-BE49-F238E27FC236}">
                <a16:creationId xmlns:a16="http://schemas.microsoft.com/office/drawing/2014/main" id="{DDDD5B5E-E21B-B025-CDA2-8508102EF289}"/>
              </a:ext>
            </a:extLst>
          </p:cNvPr>
          <p:cNvSpPr txBox="1"/>
          <p:nvPr/>
        </p:nvSpPr>
        <p:spPr>
          <a:xfrm>
            <a:off x="5118410" y="5630342"/>
            <a:ext cx="6692228" cy="923330"/>
          </a:xfrm>
          <a:prstGeom prst="rect">
            <a:avLst/>
          </a:prstGeom>
          <a:noFill/>
        </p:spPr>
        <p:txBody>
          <a:bodyPr wrap="square" rtlCol="0">
            <a:spAutoFit/>
          </a:bodyPr>
          <a:lstStyle/>
          <a:p>
            <a:pPr algn="r"/>
            <a:r>
              <a:rPr lang="de-DE" b="1" dirty="0"/>
              <a:t>Dr. Amanda Souza Câmara</a:t>
            </a:r>
            <a:r>
              <a:rPr lang="de-DE" dirty="0"/>
              <a:t>,</a:t>
            </a:r>
            <a:r>
              <a:rPr lang="de-DE" b="1" dirty="0"/>
              <a:t> </a:t>
            </a:r>
            <a:r>
              <a:rPr lang="de-DE" i="1" dirty="0"/>
              <a:t>IPK</a:t>
            </a:r>
          </a:p>
          <a:p>
            <a:pPr algn="r"/>
            <a:r>
              <a:rPr lang="de-DE" b="1" dirty="0"/>
              <a:t>Dr. Victor H. </a:t>
            </a:r>
            <a:r>
              <a:rPr lang="de-DE" b="1" dirty="0" err="1"/>
              <a:t>Rabesquine</a:t>
            </a:r>
            <a:r>
              <a:rPr lang="de-DE" b="1" dirty="0"/>
              <a:t> </a:t>
            </a:r>
            <a:r>
              <a:rPr lang="de-DE" b="1" dirty="0" err="1"/>
              <a:t>Nogueira</a:t>
            </a:r>
            <a:r>
              <a:rPr lang="de-DE" b="1" dirty="0"/>
              <a:t>, </a:t>
            </a:r>
            <a:r>
              <a:rPr lang="de-DE" i="1" dirty="0"/>
              <a:t>IPK</a:t>
            </a:r>
            <a:endParaRPr lang="de-DE" dirty="0"/>
          </a:p>
          <a:p>
            <a:pPr algn="r"/>
            <a:r>
              <a:rPr lang="de-DE" b="1" dirty="0"/>
              <a:t>Prof. Dr. Antônio José da Costa </a:t>
            </a:r>
            <a:r>
              <a:rPr lang="de-DE" b="1" dirty="0" err="1"/>
              <a:t>Filho</a:t>
            </a:r>
            <a:r>
              <a:rPr lang="de-DE" dirty="0"/>
              <a:t>,</a:t>
            </a:r>
            <a:r>
              <a:rPr lang="de-DE" b="1" dirty="0"/>
              <a:t> </a:t>
            </a:r>
            <a:r>
              <a:rPr lang="de-DE" i="1" dirty="0"/>
              <a:t>University </a:t>
            </a:r>
            <a:r>
              <a:rPr lang="de-DE" i="1" dirty="0" err="1"/>
              <a:t>of</a:t>
            </a:r>
            <a:r>
              <a:rPr lang="de-DE" i="1" dirty="0"/>
              <a:t> São Paulo</a:t>
            </a:r>
          </a:p>
        </p:txBody>
      </p:sp>
      <p:pic>
        <p:nvPicPr>
          <p:cNvPr id="6" name="Content Placeholder 5">
            <a:extLst>
              <a:ext uri="{FF2B5EF4-FFF2-40B4-BE49-F238E27FC236}">
                <a16:creationId xmlns:a16="http://schemas.microsoft.com/office/drawing/2014/main" id="{EBBA5D26-ADC5-A697-5DEF-AFADEFF66BD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669188" y="391321"/>
            <a:ext cx="1957531" cy="2028106"/>
          </a:xfrm>
        </p:spPr>
      </p:pic>
      <p:pic>
        <p:nvPicPr>
          <p:cNvPr id="7" name="Grafik 2" descr="Ein Bild, das Blume, lila enthält.&#10;&#10;Automatisch generierte Beschreibung">
            <a:extLst>
              <a:ext uri="{FF2B5EF4-FFF2-40B4-BE49-F238E27FC236}">
                <a16:creationId xmlns:a16="http://schemas.microsoft.com/office/drawing/2014/main" id="{82117B32-A879-1E9F-4FE5-7B591C7C409A}"/>
              </a:ext>
            </a:extLst>
          </p:cNvPr>
          <p:cNvPicPr>
            <a:picLocks noChangeAspect="1"/>
          </p:cNvPicPr>
          <p:nvPr/>
        </p:nvPicPr>
        <p:blipFill>
          <a:blip r:embed="rId4"/>
          <a:srcRect l="26862" r="26572"/>
          <a:stretch/>
        </p:blipFill>
        <p:spPr>
          <a:xfrm>
            <a:off x="7014117" y="182659"/>
            <a:ext cx="2419816" cy="2445430"/>
          </a:xfrm>
          <a:prstGeom prst="rect">
            <a:avLst/>
          </a:prstGeom>
        </p:spPr>
      </p:pic>
      <p:pic>
        <p:nvPicPr>
          <p:cNvPr id="9" name="Picture 8" descr="A green spiral on a black background&#10;&#10;Description automatically generated">
            <a:extLst>
              <a:ext uri="{FF2B5EF4-FFF2-40B4-BE49-F238E27FC236}">
                <a16:creationId xmlns:a16="http://schemas.microsoft.com/office/drawing/2014/main" id="{BF023EA0-684A-7A40-E9C0-C4D1EC55A5EF}"/>
              </a:ext>
            </a:extLst>
          </p:cNvPr>
          <p:cNvPicPr>
            <a:picLocks noChangeAspect="1"/>
          </p:cNvPicPr>
          <p:nvPr/>
        </p:nvPicPr>
        <p:blipFill>
          <a:blip r:embed="rId5"/>
          <a:stretch>
            <a:fillRect/>
          </a:stretch>
        </p:blipFill>
        <p:spPr>
          <a:xfrm>
            <a:off x="120805" y="5765800"/>
            <a:ext cx="1981200" cy="1092200"/>
          </a:xfrm>
          <a:prstGeom prst="rect">
            <a:avLst/>
          </a:prstGeom>
        </p:spPr>
      </p:pic>
      <p:pic>
        <p:nvPicPr>
          <p:cNvPr id="11" name="Picture 10" descr="A logo for a company&#10;&#10;Description automatically generated">
            <a:extLst>
              <a:ext uri="{FF2B5EF4-FFF2-40B4-BE49-F238E27FC236}">
                <a16:creationId xmlns:a16="http://schemas.microsoft.com/office/drawing/2014/main" id="{D3012896-53FB-A00C-1434-1B27913A7BFB}"/>
              </a:ext>
            </a:extLst>
          </p:cNvPr>
          <p:cNvPicPr>
            <a:picLocks noChangeAspect="1"/>
          </p:cNvPicPr>
          <p:nvPr/>
        </p:nvPicPr>
        <p:blipFill>
          <a:blip r:embed="rId6"/>
          <a:stretch>
            <a:fillRect/>
          </a:stretch>
        </p:blipFill>
        <p:spPr>
          <a:xfrm>
            <a:off x="2367620" y="5807720"/>
            <a:ext cx="1446096" cy="1008359"/>
          </a:xfrm>
          <a:prstGeom prst="rect">
            <a:avLst/>
          </a:prstGeom>
        </p:spPr>
      </p:pic>
    </p:spTree>
    <p:extLst>
      <p:ext uri="{BB962C8B-B14F-4D97-AF65-F5344CB8AC3E}">
        <p14:creationId xmlns:p14="http://schemas.microsoft.com/office/powerpoint/2010/main" val="3056485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27F41-64A5-507B-3032-F1E54F88D7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9AA6F2-03AA-5B04-43E4-EDEB9C2D4B6F}"/>
              </a:ext>
            </a:extLst>
          </p:cNvPr>
          <p:cNvPicPr>
            <a:picLocks noChangeAspect="1"/>
          </p:cNvPicPr>
          <p:nvPr/>
        </p:nvPicPr>
        <p:blipFill>
          <a:blip r:embed="rId2"/>
          <a:stretch>
            <a:fillRect/>
          </a:stretch>
        </p:blipFill>
        <p:spPr>
          <a:xfrm>
            <a:off x="3546631" y="95403"/>
            <a:ext cx="8437603" cy="3553488"/>
          </a:xfrm>
          <a:prstGeom prst="rect">
            <a:avLst/>
          </a:prstGeom>
        </p:spPr>
      </p:pic>
      <p:pic>
        <p:nvPicPr>
          <p:cNvPr id="12" name="Picture 11">
            <a:extLst>
              <a:ext uri="{FF2B5EF4-FFF2-40B4-BE49-F238E27FC236}">
                <a16:creationId xmlns:a16="http://schemas.microsoft.com/office/drawing/2014/main" id="{ADBDB90B-A99F-F804-7409-4E7144D8C37D}"/>
              </a:ext>
            </a:extLst>
          </p:cNvPr>
          <p:cNvPicPr>
            <a:picLocks noChangeAspect="1"/>
          </p:cNvPicPr>
          <p:nvPr/>
        </p:nvPicPr>
        <p:blipFill>
          <a:blip r:embed="rId3"/>
          <a:srcRect t="19637"/>
          <a:stretch/>
        </p:blipFill>
        <p:spPr>
          <a:xfrm>
            <a:off x="3546629" y="3677528"/>
            <a:ext cx="8437604" cy="2694035"/>
          </a:xfrm>
          <a:prstGeom prst="rect">
            <a:avLst/>
          </a:prstGeom>
        </p:spPr>
      </p:pic>
      <p:cxnSp>
        <p:nvCxnSpPr>
          <p:cNvPr id="18" name="Elbow Connector 17">
            <a:extLst>
              <a:ext uri="{FF2B5EF4-FFF2-40B4-BE49-F238E27FC236}">
                <a16:creationId xmlns:a16="http://schemas.microsoft.com/office/drawing/2014/main" id="{156B54A4-7BD3-6950-81A3-241E6DC1383E}"/>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B9D1E3C-53F5-EDCA-452A-EBA3EBF056CA}"/>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4941BD7A-493A-770D-35BC-697BB5E3BAE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813DB0EA-117F-B68D-3EA4-3A10A6550DAC}"/>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7" name="TextBox 16">
            <a:extLst>
              <a:ext uri="{FF2B5EF4-FFF2-40B4-BE49-F238E27FC236}">
                <a16:creationId xmlns:a16="http://schemas.microsoft.com/office/drawing/2014/main" id="{7EDB7C27-CAAA-94CF-0A14-97EEAA04259C}"/>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sp>
        <p:nvSpPr>
          <p:cNvPr id="3" name="TextBox 2">
            <a:extLst>
              <a:ext uri="{FF2B5EF4-FFF2-40B4-BE49-F238E27FC236}">
                <a16:creationId xmlns:a16="http://schemas.microsoft.com/office/drawing/2014/main" id="{C48CB428-B6D3-1CC7-8E41-960E5A394C0A}"/>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19" name="Rectangle 18">
            <a:extLst>
              <a:ext uri="{FF2B5EF4-FFF2-40B4-BE49-F238E27FC236}">
                <a16:creationId xmlns:a16="http://schemas.microsoft.com/office/drawing/2014/main" id="{46BB22C2-36E5-B61F-46BF-101351ED8465}"/>
              </a:ext>
            </a:extLst>
          </p:cNvPr>
          <p:cNvSpPr/>
          <p:nvPr/>
        </p:nvSpPr>
        <p:spPr>
          <a:xfrm>
            <a:off x="207766" y="809297"/>
            <a:ext cx="3166055" cy="3972910"/>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Slide Number Placeholder 3">
            <a:extLst>
              <a:ext uri="{FF2B5EF4-FFF2-40B4-BE49-F238E27FC236}">
                <a16:creationId xmlns:a16="http://schemas.microsoft.com/office/drawing/2014/main" id="{964BF675-2F27-B782-8B56-C269D77C41E3}"/>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10</a:t>
            </a:fld>
            <a:endParaRPr lang="en-DE"/>
          </a:p>
        </p:txBody>
      </p:sp>
    </p:spTree>
    <p:extLst>
      <p:ext uri="{BB962C8B-B14F-4D97-AF65-F5344CB8AC3E}">
        <p14:creationId xmlns:p14="http://schemas.microsoft.com/office/powerpoint/2010/main" val="292877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21EA-8711-FE67-ACBE-A0888833CE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73BDD8-6DA1-0120-DE76-43E8E1419A61}"/>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A644E1E0-3360-9A35-0EFF-05678A23E1F5}"/>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CE25A331-951B-D7EF-0008-3CD74E4C398B}"/>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2436F26-3977-E2B8-E263-02477E19B5B0}"/>
              </a:ext>
            </a:extLst>
          </p:cNvPr>
          <p:cNvCxnSpPr>
            <a:cxnSpLocks/>
            <a:stCxn id="9" idx="3"/>
            <a:endCxn id="10" idx="1"/>
          </p:cNvCxnSpPr>
          <p:nvPr/>
        </p:nvCxnSpPr>
        <p:spPr>
          <a:xfrm>
            <a:off x="3155081" y="1739202"/>
            <a:ext cx="1094702" cy="175329"/>
          </a:xfrm>
          <a:prstGeom prst="bentConnector3">
            <a:avLst>
              <a:gd name="adj1" fmla="val 5480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A3499FB-B320-12D6-12F8-079107894B23}"/>
              </a:ext>
            </a:extLst>
          </p:cNvPr>
          <p:cNvPicPr>
            <a:picLocks noChangeAspect="1"/>
          </p:cNvPicPr>
          <p:nvPr/>
        </p:nvPicPr>
        <p:blipFill>
          <a:blip r:embed="rId3"/>
          <a:srcRect t="19637"/>
          <a:stretch/>
        </p:blipFill>
        <p:spPr>
          <a:xfrm>
            <a:off x="3546629" y="3677528"/>
            <a:ext cx="8437604" cy="2694035"/>
          </a:xfrm>
          <a:prstGeom prst="rect">
            <a:avLst/>
          </a:prstGeom>
        </p:spPr>
      </p:pic>
      <p:sp>
        <p:nvSpPr>
          <p:cNvPr id="17" name="TextBox 16">
            <a:extLst>
              <a:ext uri="{FF2B5EF4-FFF2-40B4-BE49-F238E27FC236}">
                <a16:creationId xmlns:a16="http://schemas.microsoft.com/office/drawing/2014/main" id="{7B8C8CF0-BC3F-D74C-8689-87F63111A657}"/>
              </a:ext>
            </a:extLst>
          </p:cNvPr>
          <p:cNvSpPr txBox="1"/>
          <p:nvPr/>
        </p:nvSpPr>
        <p:spPr>
          <a:xfrm>
            <a:off x="273848" y="6048397"/>
            <a:ext cx="2885116" cy="646331"/>
          </a:xfrm>
          <a:prstGeom prst="rect">
            <a:avLst/>
          </a:prstGeom>
          <a:noFill/>
          <a:ln w="28575">
            <a:solidFill>
              <a:srgbClr val="146262"/>
            </a:solidFill>
          </a:ln>
        </p:spPr>
        <p:txBody>
          <a:bodyPr wrap="square" rtlCol="0">
            <a:spAutoFit/>
          </a:bodyPr>
          <a:lstStyle/>
          <a:p>
            <a:pPr algn="just"/>
            <a:r>
              <a:rPr lang="en-US" dirty="0"/>
              <a:t>Once added, you can click on the </a:t>
            </a:r>
            <a:r>
              <a:rPr lang="en-US" i="1" dirty="0"/>
              <a:t>“send”</a:t>
            </a:r>
            <a:r>
              <a:rPr lang="en-US" dirty="0"/>
              <a:t> button</a:t>
            </a:r>
            <a:endParaRPr lang="en-DE" dirty="0"/>
          </a:p>
        </p:txBody>
      </p:sp>
      <p:cxnSp>
        <p:nvCxnSpPr>
          <p:cNvPr id="18" name="Elbow Connector 17">
            <a:extLst>
              <a:ext uri="{FF2B5EF4-FFF2-40B4-BE49-F238E27FC236}">
                <a16:creationId xmlns:a16="http://schemas.microsoft.com/office/drawing/2014/main" id="{2E020EE7-8C5A-40E3-2269-1296100BAD1A}"/>
              </a:ext>
            </a:extLst>
          </p:cNvPr>
          <p:cNvCxnSpPr>
            <a:cxnSpLocks/>
            <a:stCxn id="17" idx="3"/>
            <a:endCxn id="21" idx="2"/>
          </p:cNvCxnSpPr>
          <p:nvPr/>
        </p:nvCxnSpPr>
        <p:spPr>
          <a:xfrm flipV="1">
            <a:off x="3158964" y="6226630"/>
            <a:ext cx="6866780" cy="14493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E8513BE-AF3A-0EFF-7F2E-8A9B9815E72D}"/>
              </a:ext>
            </a:extLst>
          </p:cNvPr>
          <p:cNvSpPr/>
          <p:nvPr/>
        </p:nvSpPr>
        <p:spPr>
          <a:xfrm>
            <a:off x="9653453" y="6028948"/>
            <a:ext cx="744582" cy="1976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20793033-32BD-CC6D-FF35-DC844C23F722}"/>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TextBox 2">
            <a:extLst>
              <a:ext uri="{FF2B5EF4-FFF2-40B4-BE49-F238E27FC236}">
                <a16:creationId xmlns:a16="http://schemas.microsoft.com/office/drawing/2014/main" id="{7E22690B-74ED-9D5C-2CF6-618C1365EDF5}"/>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cxnSp>
        <p:nvCxnSpPr>
          <p:cNvPr id="4" name="Elbow Connector 3">
            <a:extLst>
              <a:ext uri="{FF2B5EF4-FFF2-40B4-BE49-F238E27FC236}">
                <a16:creationId xmlns:a16="http://schemas.microsoft.com/office/drawing/2014/main" id="{07E7AF5B-3C25-DFB4-675C-1CF7D3FE9C7F}"/>
              </a:ext>
            </a:extLst>
          </p:cNvPr>
          <p:cNvCxnSpPr>
            <a:cxnSpLocks/>
            <a:stCxn id="3" idx="3"/>
            <a:endCxn id="10" idx="1"/>
          </p:cNvCxnSpPr>
          <p:nvPr/>
        </p:nvCxnSpPr>
        <p:spPr>
          <a:xfrm flipV="1">
            <a:off x="3155081" y="1914531"/>
            <a:ext cx="1094702" cy="2119055"/>
          </a:xfrm>
          <a:prstGeom prst="bentConnector3">
            <a:avLst>
              <a:gd name="adj1" fmla="val 548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C3B53FA-EB38-7DCF-2100-D006C840F5F8}"/>
              </a:ext>
            </a:extLst>
          </p:cNvPr>
          <p:cNvSpPr/>
          <p:nvPr/>
        </p:nvSpPr>
        <p:spPr>
          <a:xfrm>
            <a:off x="207766" y="1"/>
            <a:ext cx="11930743" cy="6727436"/>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TextBox 18">
            <a:extLst>
              <a:ext uri="{FF2B5EF4-FFF2-40B4-BE49-F238E27FC236}">
                <a16:creationId xmlns:a16="http://schemas.microsoft.com/office/drawing/2014/main" id="{7F9AEF03-893F-B55E-6197-E175804E964F}"/>
              </a:ext>
            </a:extLst>
          </p:cNvPr>
          <p:cNvSpPr txBox="1"/>
          <p:nvPr/>
        </p:nvSpPr>
        <p:spPr>
          <a:xfrm>
            <a:off x="3189252" y="2653195"/>
            <a:ext cx="5813496" cy="1477328"/>
          </a:xfrm>
          <a:prstGeom prst="rect">
            <a:avLst/>
          </a:prstGeom>
          <a:solidFill>
            <a:schemeClr val="bg1"/>
          </a:solidFill>
          <a:ln w="28575">
            <a:solidFill>
              <a:srgbClr val="00B050"/>
            </a:solidFill>
          </a:ln>
        </p:spPr>
        <p:txBody>
          <a:bodyPr wrap="square" rtlCol="0">
            <a:spAutoFit/>
          </a:bodyPr>
          <a:lstStyle/>
          <a:p>
            <a:pPr algn="just"/>
            <a:r>
              <a:rPr lang="en-DE" dirty="0"/>
              <a:t>After sending your protein file, DockThor </a:t>
            </a:r>
            <a:r>
              <a:rPr lang="en-GB" dirty="0"/>
              <a:t>will automatically parametrize the protein atoms using the MMFF94 atomic types and partial charges. It will also complete all the missing side chains, and will add polar hydrogen atoms when needed.</a:t>
            </a:r>
            <a:endParaRPr lang="en-DE" dirty="0"/>
          </a:p>
        </p:txBody>
      </p:sp>
      <p:sp>
        <p:nvSpPr>
          <p:cNvPr id="6" name="Slide Number Placeholder 5">
            <a:extLst>
              <a:ext uri="{FF2B5EF4-FFF2-40B4-BE49-F238E27FC236}">
                <a16:creationId xmlns:a16="http://schemas.microsoft.com/office/drawing/2014/main" id="{C446F4D9-F8AA-8705-0F19-0A217AE14292}"/>
              </a:ext>
            </a:extLst>
          </p:cNvPr>
          <p:cNvSpPr>
            <a:spLocks noGrp="1"/>
          </p:cNvSpPr>
          <p:nvPr>
            <p:ph type="sldNum" sz="quarter" idx="12"/>
          </p:nvPr>
        </p:nvSpPr>
        <p:spPr>
          <a:xfrm>
            <a:off x="9448800" y="6512165"/>
            <a:ext cx="2743200" cy="365125"/>
          </a:xfrm>
        </p:spPr>
        <p:txBody>
          <a:bodyPr/>
          <a:lstStyle/>
          <a:p>
            <a:fld id="{895E9B7B-5374-154C-82D1-69C0D2063D25}" type="slidenum">
              <a:rPr lang="en-DE" smtClean="0"/>
              <a:t>11</a:t>
            </a:fld>
            <a:endParaRPr lang="en-DE" dirty="0"/>
          </a:p>
        </p:txBody>
      </p:sp>
    </p:spTree>
    <p:extLst>
      <p:ext uri="{BB962C8B-B14F-4D97-AF65-F5344CB8AC3E}">
        <p14:creationId xmlns:p14="http://schemas.microsoft.com/office/powerpoint/2010/main" val="3330472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B1C5-F8DC-587B-68A6-A34C3C21DB0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780466-3394-6A13-491B-D4D34B48880A}"/>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1BEA1AB7-71BF-2EC5-961F-A8E7AC6B0700}"/>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13" name="Rectangle 12">
            <a:extLst>
              <a:ext uri="{FF2B5EF4-FFF2-40B4-BE49-F238E27FC236}">
                <a16:creationId xmlns:a16="http://schemas.microsoft.com/office/drawing/2014/main" id="{CA65ACE7-A59F-A543-4DE6-D7D0D6B5AA7B}"/>
              </a:ext>
            </a:extLst>
          </p:cNvPr>
          <p:cNvSpPr/>
          <p:nvPr/>
        </p:nvSpPr>
        <p:spPr>
          <a:xfrm>
            <a:off x="3983421" y="3909848"/>
            <a:ext cx="269064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Elbow Connector 14">
            <a:extLst>
              <a:ext uri="{FF2B5EF4-FFF2-40B4-BE49-F238E27FC236}">
                <a16:creationId xmlns:a16="http://schemas.microsoft.com/office/drawing/2014/main" id="{DA805F19-5A6D-3B03-CCCC-CC254B05E7D1}"/>
              </a:ext>
            </a:extLst>
          </p:cNvPr>
          <p:cNvCxnSpPr>
            <a:stCxn id="9" idx="3"/>
            <a:endCxn id="13" idx="1"/>
          </p:cNvCxnSpPr>
          <p:nvPr/>
        </p:nvCxnSpPr>
        <p:spPr>
          <a:xfrm>
            <a:off x="3447392" y="1495599"/>
            <a:ext cx="536029" cy="256907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C249B4-ABC8-AFB7-4DE8-59AB945701B5}"/>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1F85577-E106-9B0C-338F-253322D1C3C8}"/>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3" name="Slide Number Placeholder 2">
            <a:extLst>
              <a:ext uri="{FF2B5EF4-FFF2-40B4-BE49-F238E27FC236}">
                <a16:creationId xmlns:a16="http://schemas.microsoft.com/office/drawing/2014/main" id="{C698B817-A160-E824-FF62-800FE05EDADD}"/>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12</a:t>
            </a:fld>
            <a:endParaRPr lang="en-DE" dirty="0"/>
          </a:p>
        </p:txBody>
      </p:sp>
    </p:spTree>
    <p:extLst>
      <p:ext uri="{BB962C8B-B14F-4D97-AF65-F5344CB8AC3E}">
        <p14:creationId xmlns:p14="http://schemas.microsoft.com/office/powerpoint/2010/main" val="1384051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D2F7D-3469-396B-2AAE-50497BCF444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54E113-ADB4-833A-7DB0-9331F004E287}"/>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2188B57-AB3D-3479-6395-31DC0153366B}"/>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6E375AA0-B0AE-F1F2-5794-C43BA9604FD7}"/>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6" name="TextBox 15">
            <a:extLst>
              <a:ext uri="{FF2B5EF4-FFF2-40B4-BE49-F238E27FC236}">
                <a16:creationId xmlns:a16="http://schemas.microsoft.com/office/drawing/2014/main" id="{BDDCCBED-C941-F952-1402-9AE90725D09E}"/>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19" name="Rectangle 18">
            <a:extLst>
              <a:ext uri="{FF2B5EF4-FFF2-40B4-BE49-F238E27FC236}">
                <a16:creationId xmlns:a16="http://schemas.microsoft.com/office/drawing/2014/main" id="{20322C50-0ACC-ADA2-ABFE-3964F497BECB}"/>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1CCD921F-7919-EB9C-24AB-D3241AB8EC6E}"/>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55CA91EE-68F7-B58A-7910-FAB50EFEAA1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8" name="Rectangle 17">
            <a:extLst>
              <a:ext uri="{FF2B5EF4-FFF2-40B4-BE49-F238E27FC236}">
                <a16:creationId xmlns:a16="http://schemas.microsoft.com/office/drawing/2014/main" id="{57C3D2B1-64D5-4B25-025D-C1723DF181C1}"/>
              </a:ext>
            </a:extLst>
          </p:cNvPr>
          <p:cNvSpPr/>
          <p:nvPr/>
        </p:nvSpPr>
        <p:spPr>
          <a:xfrm>
            <a:off x="71255" y="735724"/>
            <a:ext cx="3508051" cy="15134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 name="Slide Number Placeholder 2">
            <a:extLst>
              <a:ext uri="{FF2B5EF4-FFF2-40B4-BE49-F238E27FC236}">
                <a16:creationId xmlns:a16="http://schemas.microsoft.com/office/drawing/2014/main" id="{67B02533-2F85-2350-FBDB-35A8F97779BA}"/>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13</a:t>
            </a:fld>
            <a:endParaRPr lang="en-DE" dirty="0"/>
          </a:p>
        </p:txBody>
      </p:sp>
    </p:spTree>
    <p:extLst>
      <p:ext uri="{BB962C8B-B14F-4D97-AF65-F5344CB8AC3E}">
        <p14:creationId xmlns:p14="http://schemas.microsoft.com/office/powerpoint/2010/main" val="212064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6BF87-547F-90E6-B9DE-54C336A1A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BF265F8-7337-B9F8-ABE4-F9EFE4495672}"/>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50C8C711-8778-9B01-79A3-1B2A3A77379A}"/>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F6FB8956-68DD-CE58-9F38-BF4387688183}"/>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76B16AC9-2BB2-80C9-B196-98E4C73213C2}"/>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approach will be more significative if you know the ideal pH of your protein, which are the amino acids involved in the desired function, and which are the proper protonation states.</a:t>
            </a:r>
            <a:endParaRPr lang="en-DE" dirty="0"/>
          </a:p>
        </p:txBody>
      </p:sp>
      <p:sp>
        <p:nvSpPr>
          <p:cNvPr id="16" name="TextBox 15">
            <a:extLst>
              <a:ext uri="{FF2B5EF4-FFF2-40B4-BE49-F238E27FC236}">
                <a16:creationId xmlns:a16="http://schemas.microsoft.com/office/drawing/2014/main" id="{99AFC33C-66F1-1181-225A-A75FDB85D0E4}"/>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6" name="Rectangle 5">
            <a:extLst>
              <a:ext uri="{FF2B5EF4-FFF2-40B4-BE49-F238E27FC236}">
                <a16:creationId xmlns:a16="http://schemas.microsoft.com/office/drawing/2014/main" id="{1CB1C791-9444-FCF5-7A26-7B304B3F1BD3}"/>
              </a:ext>
            </a:extLst>
          </p:cNvPr>
          <p:cNvSpPr/>
          <p:nvPr/>
        </p:nvSpPr>
        <p:spPr>
          <a:xfrm>
            <a:off x="3520968" y="291496"/>
            <a:ext cx="3407670" cy="3502738"/>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DCA0FBF1-E3D8-C04C-045D-8879C4042147}"/>
              </a:ext>
            </a:extLst>
          </p:cNvPr>
          <p:cNvPicPr>
            <a:picLocks noChangeAspect="1"/>
          </p:cNvPicPr>
          <p:nvPr/>
        </p:nvPicPr>
        <p:blipFill>
          <a:blip r:embed="rId4"/>
          <a:stretch>
            <a:fillRect/>
          </a:stretch>
        </p:blipFill>
        <p:spPr>
          <a:xfrm>
            <a:off x="6721365" y="0"/>
            <a:ext cx="5486400" cy="6858000"/>
          </a:xfrm>
          <a:prstGeom prst="rect">
            <a:avLst/>
          </a:prstGeom>
        </p:spPr>
      </p:pic>
      <p:sp>
        <p:nvSpPr>
          <p:cNvPr id="2" name="TextBox 1">
            <a:extLst>
              <a:ext uri="{FF2B5EF4-FFF2-40B4-BE49-F238E27FC236}">
                <a16:creationId xmlns:a16="http://schemas.microsoft.com/office/drawing/2014/main" id="{331656D6-4EFE-B4C6-B0EC-A4DC1D71A42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4BD5CB86-4998-1962-AE07-528617D744A4}"/>
              </a:ext>
            </a:extLst>
          </p:cNvPr>
          <p:cNvSpPr/>
          <p:nvPr/>
        </p:nvSpPr>
        <p:spPr>
          <a:xfrm>
            <a:off x="71255" y="735724"/>
            <a:ext cx="3508051" cy="26932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E0E6D88C-0E6C-C574-1D45-A94A05BC14B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14</a:t>
            </a:fld>
            <a:endParaRPr lang="en-DE" dirty="0"/>
          </a:p>
        </p:txBody>
      </p:sp>
    </p:spTree>
    <p:extLst>
      <p:ext uri="{BB962C8B-B14F-4D97-AF65-F5344CB8AC3E}">
        <p14:creationId xmlns:p14="http://schemas.microsoft.com/office/powerpoint/2010/main" val="4235965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3E1EB-8DCB-265A-6313-7D9E79FB6A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95B650-582E-63A3-EF80-0D0CD1AB8CFE}"/>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86A0928D-EE34-A0B5-41F9-44116FD87262}"/>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74E75220-B18C-1CBE-61C6-8C15715AB39F}"/>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E3C1F6AA-6005-D2E3-7E84-F7D4E063CA0B}"/>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AB282F14-A273-5335-7B45-254842AA0E79}"/>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85F41BED-920E-DD80-8F31-850CFC5C8EE3}"/>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3" name="TextBox 2">
            <a:extLst>
              <a:ext uri="{FF2B5EF4-FFF2-40B4-BE49-F238E27FC236}">
                <a16:creationId xmlns:a16="http://schemas.microsoft.com/office/drawing/2014/main" id="{BEF2B309-7EA1-93AE-27D1-A33800B204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Rectangle 1">
            <a:extLst>
              <a:ext uri="{FF2B5EF4-FFF2-40B4-BE49-F238E27FC236}">
                <a16:creationId xmlns:a16="http://schemas.microsoft.com/office/drawing/2014/main" id="{841C4C21-5CFE-A7AC-934F-D206E7B1C451}"/>
              </a:ext>
            </a:extLst>
          </p:cNvPr>
          <p:cNvSpPr/>
          <p:nvPr/>
        </p:nvSpPr>
        <p:spPr>
          <a:xfrm>
            <a:off x="71255" y="735723"/>
            <a:ext cx="3508051" cy="4908331"/>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5CACBB35-7E73-D8B6-4702-2484270CDC3A}"/>
              </a:ext>
            </a:extLst>
          </p:cNvPr>
          <p:cNvSpPr>
            <a:spLocks noGrp="1"/>
          </p:cNvSpPr>
          <p:nvPr>
            <p:ph type="sldNum" sz="quarter" idx="12"/>
          </p:nvPr>
        </p:nvSpPr>
        <p:spPr>
          <a:xfrm>
            <a:off x="9464566" y="6523789"/>
            <a:ext cx="2743200" cy="365125"/>
          </a:xfrm>
        </p:spPr>
        <p:txBody>
          <a:bodyPr/>
          <a:lstStyle/>
          <a:p>
            <a:fld id="{895E9B7B-5374-154C-82D1-69C0D2063D25}" type="slidenum">
              <a:rPr lang="en-DE" smtClean="0"/>
              <a:t>15</a:t>
            </a:fld>
            <a:endParaRPr lang="en-DE" dirty="0"/>
          </a:p>
        </p:txBody>
      </p:sp>
    </p:spTree>
    <p:extLst>
      <p:ext uri="{BB962C8B-B14F-4D97-AF65-F5344CB8AC3E}">
        <p14:creationId xmlns:p14="http://schemas.microsoft.com/office/powerpoint/2010/main" val="4080872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0ACB-811A-AD94-E825-613194B1F1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CCA4B5-9BFA-5FE2-6546-97136F906F84}"/>
              </a:ext>
            </a:extLst>
          </p:cNvPr>
          <p:cNvPicPr>
            <a:picLocks noChangeAspect="1"/>
          </p:cNvPicPr>
          <p:nvPr/>
        </p:nvPicPr>
        <p:blipFill>
          <a:blip r:embed="rId2"/>
          <a:stretch>
            <a:fillRect/>
          </a:stretch>
        </p:blipFill>
        <p:spPr>
          <a:xfrm>
            <a:off x="3595072" y="539932"/>
            <a:ext cx="8596928" cy="3620588"/>
          </a:xfrm>
          <a:prstGeom prst="rect">
            <a:avLst/>
          </a:prstGeom>
        </p:spPr>
      </p:pic>
      <p:pic>
        <p:nvPicPr>
          <p:cNvPr id="7" name="Picture 6">
            <a:extLst>
              <a:ext uri="{FF2B5EF4-FFF2-40B4-BE49-F238E27FC236}">
                <a16:creationId xmlns:a16="http://schemas.microsoft.com/office/drawing/2014/main" id="{DABAFDE1-8B17-58D8-4935-867A1A871CF8}"/>
              </a:ext>
            </a:extLst>
          </p:cNvPr>
          <p:cNvPicPr>
            <a:picLocks noChangeAspect="1"/>
          </p:cNvPicPr>
          <p:nvPr/>
        </p:nvPicPr>
        <p:blipFill>
          <a:blip r:embed="rId3"/>
          <a:stretch>
            <a:fillRect/>
          </a:stretch>
        </p:blipFill>
        <p:spPr>
          <a:xfrm>
            <a:off x="3595072" y="1801259"/>
            <a:ext cx="8596928" cy="5087655"/>
          </a:xfrm>
          <a:prstGeom prst="rect">
            <a:avLst/>
          </a:prstGeom>
        </p:spPr>
      </p:pic>
      <p:sp>
        <p:nvSpPr>
          <p:cNvPr id="9" name="TextBox 8">
            <a:extLst>
              <a:ext uri="{FF2B5EF4-FFF2-40B4-BE49-F238E27FC236}">
                <a16:creationId xmlns:a16="http://schemas.microsoft.com/office/drawing/2014/main" id="{DF4ACF00-5FD1-B547-578D-87BDB6F1BF44}"/>
              </a:ext>
            </a:extLst>
          </p:cNvPr>
          <p:cNvSpPr txBox="1"/>
          <p:nvPr/>
        </p:nvSpPr>
        <p:spPr>
          <a:xfrm>
            <a:off x="113298" y="895434"/>
            <a:ext cx="3334094" cy="1200329"/>
          </a:xfrm>
          <a:prstGeom prst="rect">
            <a:avLst/>
          </a:prstGeom>
          <a:noFill/>
          <a:ln w="28575">
            <a:solidFill>
              <a:srgbClr val="146262"/>
            </a:solidFill>
          </a:ln>
        </p:spPr>
        <p:txBody>
          <a:bodyPr wrap="square" rtlCol="0">
            <a:spAutoFit/>
          </a:bodyPr>
          <a:lstStyle/>
          <a:p>
            <a:pPr algn="just"/>
            <a:r>
              <a:rPr lang="en-US" dirty="0"/>
              <a:t>Once the parametrization is complete, you will be able to  select the protonation states of the amino acid residues.</a:t>
            </a:r>
          </a:p>
        </p:txBody>
      </p:sp>
      <p:sp>
        <p:nvSpPr>
          <p:cNvPr id="11" name="TextBox 10">
            <a:extLst>
              <a:ext uri="{FF2B5EF4-FFF2-40B4-BE49-F238E27FC236}">
                <a16:creationId xmlns:a16="http://schemas.microsoft.com/office/drawing/2014/main" id="{8E4EBB8A-F353-71E3-ACB8-5F0A7493DFD6}"/>
              </a:ext>
            </a:extLst>
          </p:cNvPr>
          <p:cNvSpPr txBox="1"/>
          <p:nvPr/>
        </p:nvSpPr>
        <p:spPr>
          <a:xfrm>
            <a:off x="113294" y="3659925"/>
            <a:ext cx="3334095" cy="1754326"/>
          </a:xfrm>
          <a:prstGeom prst="rect">
            <a:avLst/>
          </a:prstGeom>
          <a:noFill/>
          <a:ln w="28575">
            <a:solidFill>
              <a:srgbClr val="146262"/>
            </a:solidFill>
          </a:ln>
        </p:spPr>
        <p:txBody>
          <a:bodyPr wrap="square">
            <a:spAutoFit/>
          </a:bodyPr>
          <a:lstStyle/>
          <a:p>
            <a:pPr algn="just"/>
            <a:r>
              <a:rPr lang="en-US" dirty="0"/>
              <a:t>This step will be more significative if you know the ideal pH of your protein, which are the amino acids involved in the desired function, and which are the proper protonation states.</a:t>
            </a:r>
            <a:endParaRPr lang="en-DE" dirty="0"/>
          </a:p>
        </p:txBody>
      </p:sp>
      <p:sp>
        <p:nvSpPr>
          <p:cNvPr id="12" name="TextBox 11">
            <a:extLst>
              <a:ext uri="{FF2B5EF4-FFF2-40B4-BE49-F238E27FC236}">
                <a16:creationId xmlns:a16="http://schemas.microsoft.com/office/drawing/2014/main" id="{E5A05764-0DD6-CC5E-1D9A-701B9D80CB6C}"/>
              </a:ext>
            </a:extLst>
          </p:cNvPr>
          <p:cNvSpPr txBox="1"/>
          <p:nvPr/>
        </p:nvSpPr>
        <p:spPr>
          <a:xfrm>
            <a:off x="113296" y="5734667"/>
            <a:ext cx="3334093" cy="923330"/>
          </a:xfrm>
          <a:prstGeom prst="rect">
            <a:avLst/>
          </a:prstGeom>
          <a:noFill/>
          <a:ln w="28575">
            <a:solidFill>
              <a:srgbClr val="146262"/>
            </a:solidFill>
          </a:ln>
        </p:spPr>
        <p:txBody>
          <a:bodyPr wrap="square">
            <a:spAutoFit/>
          </a:bodyPr>
          <a:lstStyle/>
          <a:p>
            <a:pPr algn="just"/>
            <a:r>
              <a:rPr lang="en-US" dirty="0"/>
              <a:t>For the purposes of this tutorial, we will not change the default parameters.</a:t>
            </a:r>
            <a:endParaRPr lang="en-DE" dirty="0"/>
          </a:p>
        </p:txBody>
      </p:sp>
      <p:sp>
        <p:nvSpPr>
          <p:cNvPr id="16" name="TextBox 15">
            <a:extLst>
              <a:ext uri="{FF2B5EF4-FFF2-40B4-BE49-F238E27FC236}">
                <a16:creationId xmlns:a16="http://schemas.microsoft.com/office/drawing/2014/main" id="{9B0F14C9-855E-A859-20FC-9B2296F127B2}"/>
              </a:ext>
            </a:extLst>
          </p:cNvPr>
          <p:cNvSpPr txBox="1"/>
          <p:nvPr/>
        </p:nvSpPr>
        <p:spPr>
          <a:xfrm>
            <a:off x="113296" y="2416179"/>
            <a:ext cx="3334093" cy="923330"/>
          </a:xfrm>
          <a:prstGeom prst="rect">
            <a:avLst/>
          </a:prstGeom>
          <a:noFill/>
          <a:ln w="28575">
            <a:solidFill>
              <a:srgbClr val="146262"/>
            </a:solidFill>
          </a:ln>
        </p:spPr>
        <p:txBody>
          <a:bodyPr wrap="square">
            <a:spAutoFit/>
          </a:bodyPr>
          <a:lstStyle/>
          <a:p>
            <a:pPr algn="just"/>
            <a:r>
              <a:rPr lang="en-US" dirty="0"/>
              <a:t>By clicking on the “?” symbol, a list of possible protonation states options will be displayed.</a:t>
            </a:r>
            <a:endParaRPr lang="en-DE" dirty="0"/>
          </a:p>
        </p:txBody>
      </p:sp>
      <p:sp>
        <p:nvSpPr>
          <p:cNvPr id="4" name="Rectangle 3">
            <a:extLst>
              <a:ext uri="{FF2B5EF4-FFF2-40B4-BE49-F238E27FC236}">
                <a16:creationId xmlns:a16="http://schemas.microsoft.com/office/drawing/2014/main" id="{1B277ED5-58F9-05F8-A2E2-E2695D946CFD}"/>
              </a:ext>
            </a:extLst>
          </p:cNvPr>
          <p:cNvSpPr/>
          <p:nvPr/>
        </p:nvSpPr>
        <p:spPr>
          <a:xfrm>
            <a:off x="3520968" y="291495"/>
            <a:ext cx="8671032" cy="5830781"/>
          </a:xfrm>
          <a:prstGeom prst="rect">
            <a:avLst/>
          </a:prstGeom>
          <a:solidFill>
            <a:schemeClr val="bg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1F26B2AE-8C28-CB3A-38B3-E55B2491E95C}"/>
              </a:ext>
            </a:extLst>
          </p:cNvPr>
          <p:cNvSpPr/>
          <p:nvPr/>
        </p:nvSpPr>
        <p:spPr>
          <a:xfrm>
            <a:off x="7966842" y="6515249"/>
            <a:ext cx="1450428"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52A1188D-743D-8E38-25CB-B1FC561E3742}"/>
              </a:ext>
            </a:extLst>
          </p:cNvPr>
          <p:cNvCxnSpPr>
            <a:stCxn id="6" idx="2"/>
            <a:endCxn id="10" idx="3"/>
          </p:cNvCxnSpPr>
          <p:nvPr/>
        </p:nvCxnSpPr>
        <p:spPr>
          <a:xfrm rot="5400000">
            <a:off x="9401457" y="5659867"/>
            <a:ext cx="1026017" cy="99439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63086C-948A-01E5-A7E4-690D5991DDC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TextBox 5">
            <a:extLst>
              <a:ext uri="{FF2B5EF4-FFF2-40B4-BE49-F238E27FC236}">
                <a16:creationId xmlns:a16="http://schemas.microsoft.com/office/drawing/2014/main" id="{139A9C72-A59E-DAB2-2FCD-24C58CA67AED}"/>
              </a:ext>
            </a:extLst>
          </p:cNvPr>
          <p:cNvSpPr txBox="1"/>
          <p:nvPr/>
        </p:nvSpPr>
        <p:spPr>
          <a:xfrm>
            <a:off x="8744613" y="4997723"/>
            <a:ext cx="3334093" cy="646331"/>
          </a:xfrm>
          <a:prstGeom prst="rect">
            <a:avLst/>
          </a:prstGeom>
          <a:noFill/>
          <a:ln w="28575">
            <a:solidFill>
              <a:srgbClr val="146262"/>
            </a:solidFill>
          </a:ln>
        </p:spPr>
        <p:txBody>
          <a:bodyPr wrap="square">
            <a:spAutoFit/>
          </a:bodyPr>
          <a:lstStyle/>
          <a:p>
            <a:pPr algn="just"/>
            <a:r>
              <a:rPr lang="en-US" dirty="0"/>
              <a:t>Click on </a:t>
            </a:r>
            <a:r>
              <a:rPr lang="en-US" i="1" dirty="0"/>
              <a:t>“Send to </a:t>
            </a:r>
            <a:r>
              <a:rPr lang="en-US" i="1" dirty="0" err="1"/>
              <a:t>DockThor</a:t>
            </a:r>
            <a:r>
              <a:rPr lang="en-US" i="1" dirty="0"/>
              <a:t>” </a:t>
            </a:r>
            <a:r>
              <a:rPr lang="en-US" dirty="0"/>
              <a:t>to go to the next step.</a:t>
            </a:r>
            <a:endParaRPr lang="en-DE" dirty="0"/>
          </a:p>
        </p:txBody>
      </p:sp>
      <p:sp>
        <p:nvSpPr>
          <p:cNvPr id="2" name="Rectangle 1">
            <a:extLst>
              <a:ext uri="{FF2B5EF4-FFF2-40B4-BE49-F238E27FC236}">
                <a16:creationId xmlns:a16="http://schemas.microsoft.com/office/drawing/2014/main" id="{875DC8FE-993D-2B5D-117E-1F90EE472404}"/>
              </a:ext>
            </a:extLst>
          </p:cNvPr>
          <p:cNvSpPr/>
          <p:nvPr/>
        </p:nvSpPr>
        <p:spPr>
          <a:xfrm>
            <a:off x="71255" y="735723"/>
            <a:ext cx="3508051" cy="608916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Slide Number Placeholder 7">
            <a:extLst>
              <a:ext uri="{FF2B5EF4-FFF2-40B4-BE49-F238E27FC236}">
                <a16:creationId xmlns:a16="http://schemas.microsoft.com/office/drawing/2014/main" id="{0269F4EB-16F4-3C5A-9A2D-90FA7C38153E}"/>
              </a:ext>
            </a:extLst>
          </p:cNvPr>
          <p:cNvSpPr>
            <a:spLocks noGrp="1"/>
          </p:cNvSpPr>
          <p:nvPr>
            <p:ph type="sldNum" sz="quarter" idx="12"/>
          </p:nvPr>
        </p:nvSpPr>
        <p:spPr>
          <a:xfrm>
            <a:off x="9448800" y="6523789"/>
            <a:ext cx="2743200" cy="365125"/>
          </a:xfrm>
        </p:spPr>
        <p:txBody>
          <a:bodyPr/>
          <a:lstStyle/>
          <a:p>
            <a:fld id="{895E9B7B-5374-154C-82D1-69C0D2063D25}" type="slidenum">
              <a:rPr lang="en-DE" smtClean="0"/>
              <a:t>16</a:t>
            </a:fld>
            <a:endParaRPr lang="en-DE" dirty="0"/>
          </a:p>
        </p:txBody>
      </p:sp>
    </p:spTree>
    <p:extLst>
      <p:ext uri="{BB962C8B-B14F-4D97-AF65-F5344CB8AC3E}">
        <p14:creationId xmlns:p14="http://schemas.microsoft.com/office/powerpoint/2010/main" val="2877324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44366-5BA5-98BC-5BC4-4C0D6EA52D01}"/>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66C49CAA-FB5C-EFB2-00FC-4A5596A3CE84}"/>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a:t>
            </a:r>
            <a:endParaRPr lang="en-DE" dirty="0"/>
          </a:p>
        </p:txBody>
      </p:sp>
      <p:sp>
        <p:nvSpPr>
          <p:cNvPr id="4" name="TextBox 3">
            <a:extLst>
              <a:ext uri="{FF2B5EF4-FFF2-40B4-BE49-F238E27FC236}">
                <a16:creationId xmlns:a16="http://schemas.microsoft.com/office/drawing/2014/main" id="{46F8C181-882B-A2FE-36E8-0DFF198DA24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 name="Slide Number Placeholder 1">
            <a:extLst>
              <a:ext uri="{FF2B5EF4-FFF2-40B4-BE49-F238E27FC236}">
                <a16:creationId xmlns:a16="http://schemas.microsoft.com/office/drawing/2014/main" id="{1A45A8ED-291F-884B-46CA-91A59B81666A}"/>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17</a:t>
            </a:fld>
            <a:endParaRPr lang="en-DE"/>
          </a:p>
        </p:txBody>
      </p:sp>
    </p:spTree>
    <p:extLst>
      <p:ext uri="{BB962C8B-B14F-4D97-AF65-F5344CB8AC3E}">
        <p14:creationId xmlns:p14="http://schemas.microsoft.com/office/powerpoint/2010/main" val="2170334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8F9AD-E00E-9BD0-8492-BEEF550F66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4E583A-C456-40FB-2AA8-B610A8C6041C}"/>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392AA7F8-402B-9841-C9F0-C12F88C66FE2}"/>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9" name="Rectangle 8">
            <a:extLst>
              <a:ext uri="{FF2B5EF4-FFF2-40B4-BE49-F238E27FC236}">
                <a16:creationId xmlns:a16="http://schemas.microsoft.com/office/drawing/2014/main" id="{D58A50F3-A505-8FB4-8D4C-D35424147617}"/>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A1B976CF-1FC8-9DCE-0B56-8B4ED70F0F55}"/>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C965021-8363-453F-E55F-468A236CA863}"/>
              </a:ext>
            </a:extLst>
          </p:cNvPr>
          <p:cNvSpPr/>
          <p:nvPr/>
        </p:nvSpPr>
        <p:spPr>
          <a:xfrm>
            <a:off x="71255" y="735723"/>
            <a:ext cx="3508051" cy="1400273"/>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4E92F818-4B5C-75AA-24A8-CA59A2266C0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AE771587-8E4C-6CCC-D56B-AC53AC757258}"/>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2" name="Slide Number Placeholder 1">
            <a:extLst>
              <a:ext uri="{FF2B5EF4-FFF2-40B4-BE49-F238E27FC236}">
                <a16:creationId xmlns:a16="http://schemas.microsoft.com/office/drawing/2014/main" id="{8CA8C634-AEC5-5AD2-5AB5-6023746C246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18</a:t>
            </a:fld>
            <a:endParaRPr lang="en-DE"/>
          </a:p>
        </p:txBody>
      </p:sp>
    </p:spTree>
    <p:extLst>
      <p:ext uri="{BB962C8B-B14F-4D97-AF65-F5344CB8AC3E}">
        <p14:creationId xmlns:p14="http://schemas.microsoft.com/office/powerpoint/2010/main" val="30443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84488-CD08-F115-8D6B-F7BF77A27F8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4684DF-3C11-CAB2-DA0F-3AC275829E98}"/>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2C0A5278-6786-28BF-FD1A-FD9DCF57993C}"/>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3FA7EFB6-109D-0F6F-D144-96C54949530B}"/>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2094A991-EF7D-0B2D-451F-AA6FFBE64C7F}"/>
              </a:ext>
            </a:extLst>
          </p:cNvPr>
          <p:cNvSpPr/>
          <p:nvPr/>
        </p:nvSpPr>
        <p:spPr>
          <a:xfrm>
            <a:off x="4330262" y="2230144"/>
            <a:ext cx="515006"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707D9FFD-FE3B-DC57-010C-95BA49B1DA1D}"/>
              </a:ext>
            </a:extLst>
          </p:cNvPr>
          <p:cNvCxnSpPr>
            <a:stCxn id="4" idx="3"/>
            <a:endCxn id="9" idx="1"/>
          </p:cNvCxnSpPr>
          <p:nvPr/>
        </p:nvCxnSpPr>
        <p:spPr>
          <a:xfrm flipV="1">
            <a:off x="3447386" y="2384966"/>
            <a:ext cx="882876" cy="128642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3B18EA-14D3-D56E-8C4F-02B48DB013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6" name="Rectangle 5">
            <a:extLst>
              <a:ext uri="{FF2B5EF4-FFF2-40B4-BE49-F238E27FC236}">
                <a16:creationId xmlns:a16="http://schemas.microsoft.com/office/drawing/2014/main" id="{4DF53EED-01E9-F869-F043-C8F501067921}"/>
              </a:ext>
            </a:extLst>
          </p:cNvPr>
          <p:cNvSpPr/>
          <p:nvPr/>
        </p:nvSpPr>
        <p:spPr>
          <a:xfrm>
            <a:off x="71255" y="491551"/>
            <a:ext cx="12120745" cy="4626987"/>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B99FE262-EDD6-2C3C-73B7-A20A465C58B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19</a:t>
            </a:fld>
            <a:endParaRPr lang="en-DE"/>
          </a:p>
        </p:txBody>
      </p:sp>
      <p:sp>
        <p:nvSpPr>
          <p:cNvPr id="7" name="TextBox 6">
            <a:extLst>
              <a:ext uri="{FF2B5EF4-FFF2-40B4-BE49-F238E27FC236}">
                <a16:creationId xmlns:a16="http://schemas.microsoft.com/office/drawing/2014/main" id="{E42274A1-DB44-61A0-D5C6-BB01861B8AAF}"/>
              </a:ext>
            </a:extLst>
          </p:cNvPr>
          <p:cNvSpPr txBox="1"/>
          <p:nvPr/>
        </p:nvSpPr>
        <p:spPr>
          <a:xfrm>
            <a:off x="2965385" y="3071223"/>
            <a:ext cx="6261229" cy="1200329"/>
          </a:xfrm>
          <a:prstGeom prst="rect">
            <a:avLst/>
          </a:prstGeom>
          <a:solidFill>
            <a:schemeClr val="bg1"/>
          </a:solidFill>
          <a:ln w="28575">
            <a:solidFill>
              <a:srgbClr val="146262"/>
            </a:solidFill>
          </a:ln>
        </p:spPr>
        <p:txBody>
          <a:bodyPr wrap="square">
            <a:spAutoFit/>
          </a:bodyPr>
          <a:lstStyle/>
          <a:p>
            <a:pPr algn="just"/>
            <a:r>
              <a:rPr lang="en-US" dirty="0">
                <a:solidFill>
                  <a:srgbClr val="FF0000"/>
                </a:solidFill>
              </a:rPr>
              <a:t>Be careful! </a:t>
            </a:r>
            <a:r>
              <a:rPr lang="en-US" dirty="0"/>
              <a:t>All the hydrogen atoms that are added to the cofactor molecules do not consider de protein-ligand complex. If you decide to proceed with this option, you should use an external software to optimize the hydrogen bonds within the complex!</a:t>
            </a:r>
          </a:p>
        </p:txBody>
      </p:sp>
    </p:spTree>
    <p:extLst>
      <p:ext uri="{BB962C8B-B14F-4D97-AF65-F5344CB8AC3E}">
        <p14:creationId xmlns:p14="http://schemas.microsoft.com/office/powerpoint/2010/main" val="3699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54DC8-49F5-7820-6F01-2AAB4941BAD6}"/>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2</a:t>
            </a:fld>
            <a:endParaRPr lang="en-DE"/>
          </a:p>
        </p:txBody>
      </p:sp>
      <p:sp>
        <p:nvSpPr>
          <p:cNvPr id="4" name="TextBox 3">
            <a:extLst>
              <a:ext uri="{FF2B5EF4-FFF2-40B4-BE49-F238E27FC236}">
                <a16:creationId xmlns:a16="http://schemas.microsoft.com/office/drawing/2014/main" id="{8D0910F2-51FA-EA4B-4E51-12ABF2941700}"/>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B2C2D005-3D42-BCE3-2D1D-9D53546B7E28}"/>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06ABE0-5EFE-B123-4996-5C6A230162F6}"/>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sp>
        <p:nvSpPr>
          <p:cNvPr id="12" name="TextBox 11">
            <a:extLst>
              <a:ext uri="{FF2B5EF4-FFF2-40B4-BE49-F238E27FC236}">
                <a16:creationId xmlns:a16="http://schemas.microsoft.com/office/drawing/2014/main" id="{66CDE6AF-D53A-A07A-5A1B-526B69667DC9}"/>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4173654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2A74-5E05-4B95-0716-4E7AB1D124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8C766FC-4373-7023-67C9-ACE3CDF740F0}"/>
              </a:ext>
            </a:extLst>
          </p:cNvPr>
          <p:cNvPicPr>
            <a:picLocks noChangeAspect="1"/>
          </p:cNvPicPr>
          <p:nvPr/>
        </p:nvPicPr>
        <p:blipFill>
          <a:blip r:embed="rId2"/>
          <a:stretch>
            <a:fillRect/>
          </a:stretch>
        </p:blipFill>
        <p:spPr>
          <a:xfrm>
            <a:off x="3595071" y="539931"/>
            <a:ext cx="8592794" cy="3380427"/>
          </a:xfrm>
          <a:prstGeom prst="rect">
            <a:avLst/>
          </a:prstGeom>
        </p:spPr>
      </p:pic>
      <p:sp>
        <p:nvSpPr>
          <p:cNvPr id="3" name="TextBox 2">
            <a:extLst>
              <a:ext uri="{FF2B5EF4-FFF2-40B4-BE49-F238E27FC236}">
                <a16:creationId xmlns:a16="http://schemas.microsoft.com/office/drawing/2014/main" id="{5F380352-814F-F9FE-B341-B3E1B57F2FBF}"/>
              </a:ext>
            </a:extLst>
          </p:cNvPr>
          <p:cNvSpPr txBox="1"/>
          <p:nvPr/>
        </p:nvSpPr>
        <p:spPr>
          <a:xfrm>
            <a:off x="113296" y="1017980"/>
            <a:ext cx="3334093" cy="923330"/>
          </a:xfrm>
          <a:prstGeom prst="rect">
            <a:avLst/>
          </a:prstGeom>
          <a:noFill/>
          <a:ln w="28575">
            <a:solidFill>
              <a:srgbClr val="146262"/>
            </a:solidFill>
          </a:ln>
        </p:spPr>
        <p:txBody>
          <a:bodyPr wrap="square" rtlCol="0">
            <a:spAutoFit/>
          </a:bodyPr>
          <a:lstStyle/>
          <a:p>
            <a:pPr algn="just"/>
            <a:r>
              <a:rPr lang="en-US" dirty="0"/>
              <a:t>The next step is the moment you decide either you want to add  a cofactor or not </a:t>
            </a:r>
            <a:endParaRPr lang="en-DE" dirty="0"/>
          </a:p>
        </p:txBody>
      </p:sp>
      <p:sp>
        <p:nvSpPr>
          <p:cNvPr id="4" name="TextBox 3">
            <a:extLst>
              <a:ext uri="{FF2B5EF4-FFF2-40B4-BE49-F238E27FC236}">
                <a16:creationId xmlns:a16="http://schemas.microsoft.com/office/drawing/2014/main" id="{DF4668AB-69D5-F316-DD1C-889155177A67}"/>
              </a:ext>
            </a:extLst>
          </p:cNvPr>
          <p:cNvSpPr txBox="1"/>
          <p:nvPr/>
        </p:nvSpPr>
        <p:spPr>
          <a:xfrm>
            <a:off x="113293" y="2517226"/>
            <a:ext cx="3334093" cy="2308324"/>
          </a:xfrm>
          <a:prstGeom prst="rect">
            <a:avLst/>
          </a:prstGeom>
          <a:noFill/>
          <a:ln w="28575">
            <a:solidFill>
              <a:srgbClr val="146262"/>
            </a:solidFill>
          </a:ln>
        </p:spPr>
        <p:txBody>
          <a:bodyPr wrap="square" rtlCol="0">
            <a:spAutoFit/>
          </a:bodyPr>
          <a:lstStyle/>
          <a:p>
            <a:pPr algn="just"/>
            <a:r>
              <a:rPr lang="en-US" dirty="0"/>
              <a:t>Some protein-ligand complexes requires you to take cofactors (e.g. Zn, Mn, Fe, NAD, etc.) and/or water molecules into account. </a:t>
            </a:r>
            <a:r>
              <a:rPr lang="en-US" dirty="0" err="1"/>
              <a:t>DockThor</a:t>
            </a:r>
            <a:r>
              <a:rPr lang="en-US" dirty="0"/>
              <a:t> allows you to upload such molecules as </a:t>
            </a:r>
            <a:r>
              <a:rPr lang="en-US" i="1" dirty="0"/>
              <a:t>.</a:t>
            </a:r>
            <a:r>
              <a:rPr lang="en-US" i="1" dirty="0" err="1"/>
              <a:t>pdb</a:t>
            </a:r>
            <a:r>
              <a:rPr lang="en-US" i="1" dirty="0"/>
              <a:t> </a:t>
            </a:r>
            <a:r>
              <a:rPr lang="en-US" dirty="0"/>
              <a:t>files by clicking on the </a:t>
            </a:r>
            <a:r>
              <a:rPr lang="en-US" i="1" dirty="0"/>
              <a:t>“Add file”</a:t>
            </a:r>
            <a:r>
              <a:rPr lang="en-US" dirty="0"/>
              <a:t> button</a:t>
            </a:r>
            <a:endParaRPr lang="en-DE" dirty="0"/>
          </a:p>
        </p:txBody>
      </p:sp>
      <p:sp>
        <p:nvSpPr>
          <p:cNvPr id="9" name="Rectangle 8">
            <a:extLst>
              <a:ext uri="{FF2B5EF4-FFF2-40B4-BE49-F238E27FC236}">
                <a16:creationId xmlns:a16="http://schemas.microsoft.com/office/drawing/2014/main" id="{877D0DC5-3758-989D-FCC6-6B71542B6563}"/>
              </a:ext>
            </a:extLst>
          </p:cNvPr>
          <p:cNvSpPr/>
          <p:nvPr/>
        </p:nvSpPr>
        <p:spPr>
          <a:xfrm>
            <a:off x="4330261" y="2755661"/>
            <a:ext cx="1439917" cy="3096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BB0ECF23-384C-F4CE-6D72-64D3C92F913F}"/>
              </a:ext>
            </a:extLst>
          </p:cNvPr>
          <p:cNvCxnSpPr>
            <a:cxnSpLocks/>
            <a:stCxn id="8" idx="3"/>
            <a:endCxn id="9" idx="3"/>
          </p:cNvCxnSpPr>
          <p:nvPr/>
        </p:nvCxnSpPr>
        <p:spPr>
          <a:xfrm flipH="1" flipV="1">
            <a:off x="5770178" y="2910483"/>
            <a:ext cx="2488904" cy="2556269"/>
          </a:xfrm>
          <a:prstGeom prst="bentConnector3">
            <a:avLst>
              <a:gd name="adj1" fmla="val -918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B456D-4D94-A655-EED9-EC43CCB92012}"/>
              </a:ext>
            </a:extLst>
          </p:cNvPr>
          <p:cNvSpPr/>
          <p:nvPr/>
        </p:nvSpPr>
        <p:spPr>
          <a:xfrm>
            <a:off x="71255" y="735723"/>
            <a:ext cx="3508051" cy="4204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0C7FD8B0-42D6-2F3E-E03C-B01E5F7E90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8" name="TextBox 7">
            <a:extLst>
              <a:ext uri="{FF2B5EF4-FFF2-40B4-BE49-F238E27FC236}">
                <a16:creationId xmlns:a16="http://schemas.microsoft.com/office/drawing/2014/main" id="{1CE0F100-7BB6-211C-F4C4-D57A9AB98C00}"/>
              </a:ext>
            </a:extLst>
          </p:cNvPr>
          <p:cNvSpPr txBox="1"/>
          <p:nvPr/>
        </p:nvSpPr>
        <p:spPr>
          <a:xfrm>
            <a:off x="3932918" y="5112809"/>
            <a:ext cx="4326164" cy="707886"/>
          </a:xfrm>
          <a:prstGeom prst="rect">
            <a:avLst/>
          </a:prstGeom>
          <a:noFill/>
          <a:ln w="28575">
            <a:solidFill>
              <a:srgbClr val="146262"/>
            </a:solidFill>
          </a:ln>
        </p:spPr>
        <p:txBody>
          <a:bodyPr wrap="square">
            <a:spAutoFit/>
          </a:bodyPr>
          <a:lstStyle/>
          <a:p>
            <a:pPr algn="just"/>
            <a:r>
              <a:rPr lang="en-US" sz="2000" dirty="0"/>
              <a:t>For the purposes of this tutorial, we will not change the default parameters.</a:t>
            </a:r>
            <a:endParaRPr lang="en-DE" sz="2000" dirty="0"/>
          </a:p>
        </p:txBody>
      </p:sp>
      <p:sp>
        <p:nvSpPr>
          <p:cNvPr id="2" name="Slide Number Placeholder 1">
            <a:extLst>
              <a:ext uri="{FF2B5EF4-FFF2-40B4-BE49-F238E27FC236}">
                <a16:creationId xmlns:a16="http://schemas.microsoft.com/office/drawing/2014/main" id="{64EC8161-4FA2-C266-75CE-E9790EEDBE64}"/>
              </a:ext>
            </a:extLst>
          </p:cNvPr>
          <p:cNvSpPr>
            <a:spLocks noGrp="1"/>
          </p:cNvSpPr>
          <p:nvPr>
            <p:ph type="sldNum" sz="quarter" idx="12"/>
          </p:nvPr>
        </p:nvSpPr>
        <p:spPr>
          <a:xfrm>
            <a:off x="9444665" y="6492875"/>
            <a:ext cx="2743200" cy="365125"/>
          </a:xfrm>
        </p:spPr>
        <p:txBody>
          <a:bodyPr/>
          <a:lstStyle/>
          <a:p>
            <a:fld id="{895E9B7B-5374-154C-82D1-69C0D2063D25}" type="slidenum">
              <a:rPr lang="en-DE" smtClean="0"/>
              <a:t>20</a:t>
            </a:fld>
            <a:endParaRPr lang="en-DE"/>
          </a:p>
        </p:txBody>
      </p:sp>
    </p:spTree>
    <p:extLst>
      <p:ext uri="{BB962C8B-B14F-4D97-AF65-F5344CB8AC3E}">
        <p14:creationId xmlns:p14="http://schemas.microsoft.com/office/powerpoint/2010/main" val="1519585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59031-ACAD-0068-142C-941E1412B1C4}"/>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10" name="Rectangle 9">
            <a:extLst>
              <a:ext uri="{FF2B5EF4-FFF2-40B4-BE49-F238E27FC236}">
                <a16:creationId xmlns:a16="http://schemas.microsoft.com/office/drawing/2014/main" id="{3FF7AC6D-43C8-FBD9-7F75-2B465D377354}"/>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3466623-40AB-69D0-30E0-7C5EA532B66B}"/>
              </a:ext>
            </a:extLst>
          </p:cNvPr>
          <p:cNvCxnSpPr>
            <a:cxnSpLocks/>
            <a:stCxn id="7" idx="3"/>
            <a:endCxn id="10" idx="1"/>
          </p:cNvCxnSpPr>
          <p:nvPr/>
        </p:nvCxnSpPr>
        <p:spPr>
          <a:xfrm>
            <a:off x="3447389" y="1756644"/>
            <a:ext cx="861850" cy="64286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44B9FB7-993C-0837-FAED-A76A01ED410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TextBox 6">
            <a:extLst>
              <a:ext uri="{FF2B5EF4-FFF2-40B4-BE49-F238E27FC236}">
                <a16:creationId xmlns:a16="http://schemas.microsoft.com/office/drawing/2014/main" id="{8185FCE2-D9E3-B4C5-1035-57BC854AD461}"/>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4" name="Slide Number Placeholder 3">
            <a:extLst>
              <a:ext uri="{FF2B5EF4-FFF2-40B4-BE49-F238E27FC236}">
                <a16:creationId xmlns:a16="http://schemas.microsoft.com/office/drawing/2014/main" id="{583065F2-089C-E860-8F8E-BCD6E636C57E}"/>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21</a:t>
            </a:fld>
            <a:endParaRPr lang="en-DE"/>
          </a:p>
        </p:txBody>
      </p:sp>
    </p:spTree>
    <p:extLst>
      <p:ext uri="{BB962C8B-B14F-4D97-AF65-F5344CB8AC3E}">
        <p14:creationId xmlns:p14="http://schemas.microsoft.com/office/powerpoint/2010/main" val="1438001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1FA9-6218-CBF5-D8B1-2349152123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7287099-66AD-6133-CA34-1B1F5A10A799}"/>
              </a:ext>
            </a:extLst>
          </p:cNvPr>
          <p:cNvPicPr>
            <a:picLocks noChangeAspect="1"/>
          </p:cNvPicPr>
          <p:nvPr/>
        </p:nvPicPr>
        <p:blipFill>
          <a:blip r:embed="rId2"/>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AE07BC84-699E-8FC6-C6AB-6CF7D422CAA2}"/>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10" name="Rectangle 9">
            <a:extLst>
              <a:ext uri="{FF2B5EF4-FFF2-40B4-BE49-F238E27FC236}">
                <a16:creationId xmlns:a16="http://schemas.microsoft.com/office/drawing/2014/main" id="{FE97CB7E-06AD-4F0E-45AA-F08701963CBE}"/>
              </a:ext>
            </a:extLst>
          </p:cNvPr>
          <p:cNvSpPr/>
          <p:nvPr/>
        </p:nvSpPr>
        <p:spPr>
          <a:xfrm>
            <a:off x="4309239" y="2282695"/>
            <a:ext cx="536029" cy="2336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32E4D29D-6455-753E-ABDF-A98A6F9E19B2}"/>
              </a:ext>
            </a:extLst>
          </p:cNvPr>
          <p:cNvCxnSpPr>
            <a:cxnSpLocks/>
            <a:stCxn id="4" idx="1"/>
            <a:endCxn id="10" idx="3"/>
          </p:cNvCxnSpPr>
          <p:nvPr/>
        </p:nvCxnSpPr>
        <p:spPr>
          <a:xfrm rot="10800000" flipV="1">
            <a:off x="4845268" y="2282694"/>
            <a:ext cx="2501466" cy="116817"/>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8BE612-C8E4-0675-CA3B-21F3A1FF831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F6ED10AA-737E-C167-6621-2A22DAEE126A}"/>
              </a:ext>
            </a:extLst>
          </p:cNvPr>
          <p:cNvSpPr txBox="1"/>
          <p:nvPr/>
        </p:nvSpPr>
        <p:spPr>
          <a:xfrm>
            <a:off x="7346734" y="1959529"/>
            <a:ext cx="3334093" cy="646331"/>
          </a:xfrm>
          <a:prstGeom prst="rect">
            <a:avLst/>
          </a:prstGeom>
          <a:noFill/>
          <a:ln w="28575">
            <a:solidFill>
              <a:srgbClr val="146262"/>
            </a:solidFill>
          </a:ln>
        </p:spPr>
        <p:txBody>
          <a:bodyPr wrap="square" rtlCol="0">
            <a:spAutoFit/>
          </a:bodyPr>
          <a:lstStyle/>
          <a:p>
            <a:pPr algn="just"/>
            <a:r>
              <a:rPr lang="en-US" dirty="0"/>
              <a:t>Use </a:t>
            </a:r>
            <a:r>
              <a:rPr lang="en-US" i="1" dirty="0"/>
              <a:t>ligand1.mol2 </a:t>
            </a:r>
            <a:r>
              <a:rPr lang="en-US" dirty="0"/>
              <a:t>or </a:t>
            </a:r>
            <a:r>
              <a:rPr lang="en-US" i="1" dirty="0"/>
              <a:t>ligand2.mol2 </a:t>
            </a:r>
            <a:r>
              <a:rPr lang="en-US" dirty="0"/>
              <a:t>file from the workshop directory.</a:t>
            </a:r>
            <a:endParaRPr lang="en-DE" i="1" dirty="0"/>
          </a:p>
        </p:txBody>
      </p:sp>
      <p:sp>
        <p:nvSpPr>
          <p:cNvPr id="8" name="Rectangle 7">
            <a:extLst>
              <a:ext uri="{FF2B5EF4-FFF2-40B4-BE49-F238E27FC236}">
                <a16:creationId xmlns:a16="http://schemas.microsoft.com/office/drawing/2014/main" id="{270C823D-9A24-D0D5-8C5B-0A019D5B9A28}"/>
              </a:ext>
            </a:extLst>
          </p:cNvPr>
          <p:cNvSpPr/>
          <p:nvPr/>
        </p:nvSpPr>
        <p:spPr>
          <a:xfrm>
            <a:off x="71255" y="735723"/>
            <a:ext cx="3508051" cy="1975945"/>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Slide Number Placeholder 4">
            <a:extLst>
              <a:ext uri="{FF2B5EF4-FFF2-40B4-BE49-F238E27FC236}">
                <a16:creationId xmlns:a16="http://schemas.microsoft.com/office/drawing/2014/main" id="{22A28406-9C29-8960-63C0-AB783BDE433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22</a:t>
            </a:fld>
            <a:endParaRPr lang="en-DE"/>
          </a:p>
        </p:txBody>
      </p:sp>
    </p:spTree>
    <p:extLst>
      <p:ext uri="{BB962C8B-B14F-4D97-AF65-F5344CB8AC3E}">
        <p14:creationId xmlns:p14="http://schemas.microsoft.com/office/powerpoint/2010/main" val="1338491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B5562-5C4F-868D-EA23-3927B4E4C7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7BEEDC-EE5B-56FF-D078-77B945D164DD}"/>
              </a:ext>
            </a:extLst>
          </p:cNvPr>
          <p:cNvPicPr>
            <a:picLocks noChangeAspect="1"/>
          </p:cNvPicPr>
          <p:nvPr/>
        </p:nvPicPr>
        <p:blipFill>
          <a:blip r:embed="rId2"/>
          <a:stretch>
            <a:fillRect/>
          </a:stretch>
        </p:blipFill>
        <p:spPr>
          <a:xfrm>
            <a:off x="3595071" y="539932"/>
            <a:ext cx="8600791" cy="4189723"/>
          </a:xfrm>
          <a:prstGeom prst="rect">
            <a:avLst/>
          </a:prstGeom>
        </p:spPr>
      </p:pic>
      <p:pic>
        <p:nvPicPr>
          <p:cNvPr id="3" name="Picture 2">
            <a:extLst>
              <a:ext uri="{FF2B5EF4-FFF2-40B4-BE49-F238E27FC236}">
                <a16:creationId xmlns:a16="http://schemas.microsoft.com/office/drawing/2014/main" id="{B6518AD7-DB83-3E30-6D2D-EBD901868D7A}"/>
              </a:ext>
            </a:extLst>
          </p:cNvPr>
          <p:cNvPicPr>
            <a:picLocks noChangeAspect="1"/>
          </p:cNvPicPr>
          <p:nvPr/>
        </p:nvPicPr>
        <p:blipFill>
          <a:blip r:embed="rId3"/>
          <a:stretch>
            <a:fillRect/>
          </a:stretch>
        </p:blipFill>
        <p:spPr>
          <a:xfrm>
            <a:off x="3595072" y="539932"/>
            <a:ext cx="8596928" cy="3167289"/>
          </a:xfrm>
          <a:prstGeom prst="rect">
            <a:avLst/>
          </a:prstGeom>
        </p:spPr>
      </p:pic>
      <p:sp>
        <p:nvSpPr>
          <p:cNvPr id="7" name="TextBox 6">
            <a:extLst>
              <a:ext uri="{FF2B5EF4-FFF2-40B4-BE49-F238E27FC236}">
                <a16:creationId xmlns:a16="http://schemas.microsoft.com/office/drawing/2014/main" id="{CEB10F9A-35A1-2EA7-FD69-98F7288B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8" name="Rectangle 7">
            <a:extLst>
              <a:ext uri="{FF2B5EF4-FFF2-40B4-BE49-F238E27FC236}">
                <a16:creationId xmlns:a16="http://schemas.microsoft.com/office/drawing/2014/main" id="{DC7C6FBF-4F07-FD30-D27E-C2F900825331}"/>
              </a:ext>
            </a:extLst>
          </p:cNvPr>
          <p:cNvSpPr/>
          <p:nvPr/>
        </p:nvSpPr>
        <p:spPr>
          <a:xfrm>
            <a:off x="7819694" y="3717731"/>
            <a:ext cx="388885" cy="1921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BADBA70C-C17A-4652-48AC-08A220A5B7F1}"/>
              </a:ext>
            </a:extLst>
          </p:cNvPr>
          <p:cNvCxnSpPr>
            <a:cxnSpLocks/>
            <a:stCxn id="5" idx="3"/>
            <a:endCxn id="8" idx="1"/>
          </p:cNvCxnSpPr>
          <p:nvPr/>
        </p:nvCxnSpPr>
        <p:spPr>
          <a:xfrm>
            <a:off x="3447389" y="3485530"/>
            <a:ext cx="4372305" cy="32826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AAD5AFC2-B79F-6465-4809-5DFFAA4C5E88}"/>
              </a:ext>
            </a:extLst>
          </p:cNvPr>
          <p:cNvCxnSpPr>
            <a:cxnSpLocks/>
            <a:stCxn id="5" idx="2"/>
            <a:endCxn id="17" idx="2"/>
          </p:cNvCxnSpPr>
          <p:nvPr/>
        </p:nvCxnSpPr>
        <p:spPr>
          <a:xfrm rot="16200000" flipH="1">
            <a:off x="6205248" y="-339212"/>
            <a:ext cx="203520" cy="9053331"/>
          </a:xfrm>
          <a:prstGeom prst="bentConnector3">
            <a:avLst>
              <a:gd name="adj1" fmla="val 21232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CB8D8E-174C-00E5-C942-82A634F62BFA}"/>
              </a:ext>
            </a:extLst>
          </p:cNvPr>
          <p:cNvSpPr/>
          <p:nvPr/>
        </p:nvSpPr>
        <p:spPr>
          <a:xfrm>
            <a:off x="10594428" y="4064672"/>
            <a:ext cx="478491" cy="2245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37B4F56C-E0E8-48D9-4075-A2FF96AEC52C}"/>
              </a:ext>
            </a:extLst>
          </p:cNvPr>
          <p:cNvSpPr/>
          <p:nvPr/>
        </p:nvSpPr>
        <p:spPr>
          <a:xfrm>
            <a:off x="71255" y="735724"/>
            <a:ext cx="3508051" cy="19461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97CEF881-C5C6-1C4A-A87D-4CCA578BA34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0CC6A25-1AB6-DE79-8843-6C5682ECDE4D}"/>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6" name="Slide Number Placeholder 5">
            <a:extLst>
              <a:ext uri="{FF2B5EF4-FFF2-40B4-BE49-F238E27FC236}">
                <a16:creationId xmlns:a16="http://schemas.microsoft.com/office/drawing/2014/main" id="{277C16C8-7EF1-CC98-7F67-791DEB1F1BD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23</a:t>
            </a:fld>
            <a:endParaRPr lang="en-DE"/>
          </a:p>
        </p:txBody>
      </p:sp>
    </p:spTree>
    <p:extLst>
      <p:ext uri="{BB962C8B-B14F-4D97-AF65-F5344CB8AC3E}">
        <p14:creationId xmlns:p14="http://schemas.microsoft.com/office/powerpoint/2010/main" val="356021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75C990-0E94-3065-DC47-80C5F5E64EC3}"/>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8047C7B7-B0BB-5219-CA45-E3F554A426FF}"/>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EFD6C233-18EC-D86B-4E62-4B2353372295}"/>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8D864056-09D3-70B1-F26E-948B90EB0EFE}"/>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B48C9DD4-7935-12B0-97B4-8C39F4C03D76}"/>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9" name="Rectangle 8">
            <a:extLst>
              <a:ext uri="{FF2B5EF4-FFF2-40B4-BE49-F238E27FC236}">
                <a16:creationId xmlns:a16="http://schemas.microsoft.com/office/drawing/2014/main" id="{81A636D0-734B-C52F-4244-1A3C714E65F3}"/>
              </a:ext>
            </a:extLst>
          </p:cNvPr>
          <p:cNvSpPr/>
          <p:nvPr/>
        </p:nvSpPr>
        <p:spPr>
          <a:xfrm>
            <a:off x="4012875" y="4717324"/>
            <a:ext cx="2083125" cy="23744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TextBox 10">
            <a:extLst>
              <a:ext uri="{FF2B5EF4-FFF2-40B4-BE49-F238E27FC236}">
                <a16:creationId xmlns:a16="http://schemas.microsoft.com/office/drawing/2014/main" id="{4D55E959-36EF-1481-2868-468E3933F1C9}"/>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7" name="Rectangle 6">
            <a:extLst>
              <a:ext uri="{FF2B5EF4-FFF2-40B4-BE49-F238E27FC236}">
                <a16:creationId xmlns:a16="http://schemas.microsoft.com/office/drawing/2014/main" id="{267DC7EA-E9A6-A7F4-EE5D-7A1A45DDEA0E}"/>
              </a:ext>
            </a:extLst>
          </p:cNvPr>
          <p:cNvSpPr/>
          <p:nvPr/>
        </p:nvSpPr>
        <p:spPr>
          <a:xfrm>
            <a:off x="71255" y="735724"/>
            <a:ext cx="3508051" cy="3496034"/>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E026071D-20FB-6CA5-4311-8963AF62C374}"/>
              </a:ext>
            </a:extLst>
          </p:cNvPr>
          <p:cNvSpPr>
            <a:spLocks noGrp="1"/>
          </p:cNvSpPr>
          <p:nvPr>
            <p:ph type="sldNum" sz="quarter" idx="12"/>
          </p:nvPr>
        </p:nvSpPr>
        <p:spPr>
          <a:xfrm>
            <a:off x="9438167" y="6492875"/>
            <a:ext cx="2743200" cy="365125"/>
          </a:xfrm>
        </p:spPr>
        <p:txBody>
          <a:bodyPr/>
          <a:lstStyle/>
          <a:p>
            <a:fld id="{895E9B7B-5374-154C-82D1-69C0D2063D25}" type="slidenum">
              <a:rPr lang="en-DE" smtClean="0"/>
              <a:t>24</a:t>
            </a:fld>
            <a:endParaRPr lang="en-DE"/>
          </a:p>
        </p:txBody>
      </p:sp>
    </p:spTree>
    <p:extLst>
      <p:ext uri="{BB962C8B-B14F-4D97-AF65-F5344CB8AC3E}">
        <p14:creationId xmlns:p14="http://schemas.microsoft.com/office/powerpoint/2010/main" val="2044449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37D6-D135-705D-C63C-7787515795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529E62C-347C-B9FD-FE43-83432A762331}"/>
              </a:ext>
            </a:extLst>
          </p:cNvPr>
          <p:cNvPicPr>
            <a:picLocks noChangeAspect="1"/>
          </p:cNvPicPr>
          <p:nvPr/>
        </p:nvPicPr>
        <p:blipFill>
          <a:blip r:embed="rId2"/>
          <a:stretch>
            <a:fillRect/>
          </a:stretch>
        </p:blipFill>
        <p:spPr>
          <a:xfrm>
            <a:off x="3595072" y="539932"/>
            <a:ext cx="8596928" cy="3167289"/>
          </a:xfrm>
          <a:prstGeom prst="rect">
            <a:avLst/>
          </a:prstGeom>
        </p:spPr>
      </p:pic>
      <p:pic>
        <p:nvPicPr>
          <p:cNvPr id="5" name="Picture 4">
            <a:extLst>
              <a:ext uri="{FF2B5EF4-FFF2-40B4-BE49-F238E27FC236}">
                <a16:creationId xmlns:a16="http://schemas.microsoft.com/office/drawing/2014/main" id="{1CDDABC2-6EC9-9C59-4BD3-5F0A5C101B68}"/>
              </a:ext>
            </a:extLst>
          </p:cNvPr>
          <p:cNvPicPr>
            <a:picLocks noChangeAspect="1"/>
          </p:cNvPicPr>
          <p:nvPr/>
        </p:nvPicPr>
        <p:blipFill>
          <a:blip r:embed="rId3"/>
          <a:stretch>
            <a:fillRect/>
          </a:stretch>
        </p:blipFill>
        <p:spPr>
          <a:xfrm>
            <a:off x="3588395" y="1459175"/>
            <a:ext cx="8592972" cy="4517358"/>
          </a:xfrm>
          <a:prstGeom prst="rect">
            <a:avLst/>
          </a:prstGeom>
        </p:spPr>
      </p:pic>
      <p:sp>
        <p:nvSpPr>
          <p:cNvPr id="4" name="TextBox 3">
            <a:extLst>
              <a:ext uri="{FF2B5EF4-FFF2-40B4-BE49-F238E27FC236}">
                <a16:creationId xmlns:a16="http://schemas.microsoft.com/office/drawing/2014/main" id="{DF636EBB-4E68-F916-7D0B-E4ABF191A503}"/>
              </a:ext>
            </a:extLst>
          </p:cNvPr>
          <p:cNvSpPr txBox="1"/>
          <p:nvPr/>
        </p:nvSpPr>
        <p:spPr>
          <a:xfrm>
            <a:off x="113296" y="1017980"/>
            <a:ext cx="3334093" cy="1477328"/>
          </a:xfrm>
          <a:prstGeom prst="rect">
            <a:avLst/>
          </a:prstGeom>
          <a:noFill/>
          <a:ln w="28575">
            <a:solidFill>
              <a:srgbClr val="146262"/>
            </a:solidFill>
          </a:ln>
        </p:spPr>
        <p:txBody>
          <a:bodyPr wrap="square" rtlCol="0">
            <a:spAutoFit/>
          </a:bodyPr>
          <a:lstStyle/>
          <a:p>
            <a:pPr algn="just"/>
            <a:r>
              <a:rPr lang="en-US" dirty="0"/>
              <a:t>Next step will be the ligand one.</a:t>
            </a:r>
          </a:p>
          <a:p>
            <a:pPr algn="just"/>
            <a:r>
              <a:rPr lang="en-US" dirty="0"/>
              <a:t>You can add the ligand files, using </a:t>
            </a:r>
            <a:r>
              <a:rPr lang="en-US" i="1" dirty="0"/>
              <a:t>.</a:t>
            </a:r>
            <a:r>
              <a:rPr lang="en-US" i="1" dirty="0" err="1"/>
              <a:t>pdb</a:t>
            </a:r>
            <a:r>
              <a:rPr lang="en-US" dirty="0"/>
              <a:t>, </a:t>
            </a:r>
            <a:r>
              <a:rPr lang="en-US" i="1" dirty="0"/>
              <a:t>.mol2</a:t>
            </a:r>
            <a:r>
              <a:rPr lang="en-US" dirty="0"/>
              <a:t>, and </a:t>
            </a:r>
            <a:r>
              <a:rPr lang="en-US" i="1" dirty="0"/>
              <a:t>.</a:t>
            </a:r>
            <a:r>
              <a:rPr lang="en-US" i="1" dirty="0" err="1"/>
              <a:t>sdf</a:t>
            </a:r>
            <a:r>
              <a:rPr lang="en-US" dirty="0"/>
              <a:t> extensions, by clicking on the </a:t>
            </a:r>
            <a:r>
              <a:rPr lang="en-US" i="1" dirty="0"/>
              <a:t>“Add file”</a:t>
            </a:r>
            <a:r>
              <a:rPr lang="en-US" dirty="0"/>
              <a:t> button.</a:t>
            </a:r>
            <a:endParaRPr lang="en-DE" i="1" dirty="0"/>
          </a:p>
        </p:txBody>
      </p:sp>
      <p:sp>
        <p:nvSpPr>
          <p:cNvPr id="6" name="TextBox 5">
            <a:extLst>
              <a:ext uri="{FF2B5EF4-FFF2-40B4-BE49-F238E27FC236}">
                <a16:creationId xmlns:a16="http://schemas.microsoft.com/office/drawing/2014/main" id="{F0061C3A-60F5-FEDB-FFB1-CACFAF667909}"/>
              </a:ext>
            </a:extLst>
          </p:cNvPr>
          <p:cNvSpPr txBox="1"/>
          <p:nvPr/>
        </p:nvSpPr>
        <p:spPr>
          <a:xfrm>
            <a:off x="113296" y="2885365"/>
            <a:ext cx="3334093" cy="1200329"/>
          </a:xfrm>
          <a:prstGeom prst="rect">
            <a:avLst/>
          </a:prstGeom>
          <a:noFill/>
          <a:ln w="28575">
            <a:solidFill>
              <a:srgbClr val="146262"/>
            </a:solidFill>
          </a:ln>
        </p:spPr>
        <p:txBody>
          <a:bodyPr wrap="square" rtlCol="0">
            <a:spAutoFit/>
          </a:bodyPr>
          <a:lstStyle/>
          <a:p>
            <a:pPr algn="just"/>
            <a:r>
              <a:rPr lang="en-US" dirty="0"/>
              <a:t>Once you have added the ligand file, you should add the hydrogens to it, and click on </a:t>
            </a:r>
            <a:r>
              <a:rPr lang="en-US" i="1" dirty="0"/>
              <a:t>“Send”.</a:t>
            </a:r>
            <a:endParaRPr lang="en-DE" i="1" dirty="0"/>
          </a:p>
        </p:txBody>
      </p:sp>
      <p:sp>
        <p:nvSpPr>
          <p:cNvPr id="8" name="TextBox 7">
            <a:extLst>
              <a:ext uri="{FF2B5EF4-FFF2-40B4-BE49-F238E27FC236}">
                <a16:creationId xmlns:a16="http://schemas.microsoft.com/office/drawing/2014/main" id="{897BAC4B-FF45-8608-0A24-9592F90BB0C0}"/>
              </a:ext>
            </a:extLst>
          </p:cNvPr>
          <p:cNvSpPr txBox="1"/>
          <p:nvPr/>
        </p:nvSpPr>
        <p:spPr>
          <a:xfrm>
            <a:off x="113296" y="4427040"/>
            <a:ext cx="3334093" cy="1754326"/>
          </a:xfrm>
          <a:prstGeom prst="rect">
            <a:avLst/>
          </a:prstGeom>
          <a:noFill/>
          <a:ln w="28575">
            <a:solidFill>
              <a:srgbClr val="146262"/>
            </a:solidFill>
          </a:ln>
        </p:spPr>
        <p:txBody>
          <a:bodyPr wrap="square" rtlCol="0">
            <a:spAutoFit/>
          </a:bodyPr>
          <a:lstStyle/>
          <a:p>
            <a:pPr algn="just"/>
            <a:r>
              <a:rPr lang="en-US" dirty="0"/>
              <a:t>As the chosen ligand has no rotatable bonds, this field will not be available for selection. For other cases, you will get a greater set of poses if you enable all the rotatable bonds</a:t>
            </a:r>
            <a:endParaRPr lang="en-DE" i="1" dirty="0"/>
          </a:p>
        </p:txBody>
      </p:sp>
      <p:sp>
        <p:nvSpPr>
          <p:cNvPr id="10" name="Rectangle 9">
            <a:extLst>
              <a:ext uri="{FF2B5EF4-FFF2-40B4-BE49-F238E27FC236}">
                <a16:creationId xmlns:a16="http://schemas.microsoft.com/office/drawing/2014/main" id="{1A18C1C1-4DAC-187E-A459-1138964DA66A}"/>
              </a:ext>
            </a:extLst>
          </p:cNvPr>
          <p:cNvSpPr/>
          <p:nvPr/>
        </p:nvSpPr>
        <p:spPr>
          <a:xfrm>
            <a:off x="3585983" y="291496"/>
            <a:ext cx="8606017" cy="49290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8BA4984E-B7BB-873D-3BB5-E5C6C3AF143E}"/>
              </a:ext>
            </a:extLst>
          </p:cNvPr>
          <p:cNvSpPr/>
          <p:nvPr/>
        </p:nvSpPr>
        <p:spPr>
          <a:xfrm>
            <a:off x="7974419" y="5615030"/>
            <a:ext cx="1435395"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4" name="Elbow Connector 13">
            <a:extLst>
              <a:ext uri="{FF2B5EF4-FFF2-40B4-BE49-F238E27FC236}">
                <a16:creationId xmlns:a16="http://schemas.microsoft.com/office/drawing/2014/main" id="{399C9013-46EF-B1F0-75DC-3A1631BDA5CE}"/>
              </a:ext>
            </a:extLst>
          </p:cNvPr>
          <p:cNvCxnSpPr>
            <a:stCxn id="11" idx="3"/>
            <a:endCxn id="12" idx="3"/>
          </p:cNvCxnSpPr>
          <p:nvPr/>
        </p:nvCxnSpPr>
        <p:spPr>
          <a:xfrm flipH="1">
            <a:off x="9409814" y="4320578"/>
            <a:ext cx="344666" cy="1437474"/>
          </a:xfrm>
          <a:prstGeom prst="bentConnector3">
            <a:avLst>
              <a:gd name="adj1" fmla="val -6632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7DAB612-C0BE-C9F7-132B-2C4E2CEC101C}"/>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11" name="TextBox 10">
            <a:extLst>
              <a:ext uri="{FF2B5EF4-FFF2-40B4-BE49-F238E27FC236}">
                <a16:creationId xmlns:a16="http://schemas.microsoft.com/office/drawing/2014/main" id="{A2EE47EE-BE6B-85C2-CE82-7C28463AE479}"/>
              </a:ext>
            </a:extLst>
          </p:cNvPr>
          <p:cNvSpPr txBox="1"/>
          <p:nvPr/>
        </p:nvSpPr>
        <p:spPr>
          <a:xfrm>
            <a:off x="5428316" y="3966635"/>
            <a:ext cx="4326164" cy="707886"/>
          </a:xfrm>
          <a:prstGeom prst="rect">
            <a:avLst/>
          </a:prstGeom>
          <a:noFill/>
          <a:ln w="28575">
            <a:solidFill>
              <a:srgbClr val="146262"/>
            </a:solidFill>
          </a:ln>
        </p:spPr>
        <p:txBody>
          <a:bodyPr wrap="square">
            <a:spAutoFit/>
          </a:bodyPr>
          <a:lstStyle/>
          <a:p>
            <a:pPr algn="just"/>
            <a:r>
              <a:rPr lang="en-US" sz="2000" dirty="0"/>
              <a:t>Click on the </a:t>
            </a:r>
            <a:r>
              <a:rPr lang="en-US" sz="2000" i="1" dirty="0"/>
              <a:t>“Send to </a:t>
            </a:r>
            <a:r>
              <a:rPr lang="en-US" sz="2000" i="1" dirty="0" err="1"/>
              <a:t>DockThor</a:t>
            </a:r>
            <a:r>
              <a:rPr lang="en-US" sz="2000" i="1" dirty="0"/>
              <a:t>”</a:t>
            </a:r>
            <a:r>
              <a:rPr lang="en-US" sz="2000" dirty="0"/>
              <a:t> button to go to the next step.</a:t>
            </a:r>
            <a:endParaRPr lang="en-DE" sz="2000" dirty="0"/>
          </a:p>
        </p:txBody>
      </p:sp>
      <p:sp>
        <p:nvSpPr>
          <p:cNvPr id="7" name="Rectangle 6">
            <a:extLst>
              <a:ext uri="{FF2B5EF4-FFF2-40B4-BE49-F238E27FC236}">
                <a16:creationId xmlns:a16="http://schemas.microsoft.com/office/drawing/2014/main" id="{E60FE602-7A9D-43EB-C9EE-DDD97AA7324D}"/>
              </a:ext>
            </a:extLst>
          </p:cNvPr>
          <p:cNvSpPr/>
          <p:nvPr/>
        </p:nvSpPr>
        <p:spPr>
          <a:xfrm>
            <a:off x="71255" y="735724"/>
            <a:ext cx="350805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Slide Number Placeholder 2">
            <a:extLst>
              <a:ext uri="{FF2B5EF4-FFF2-40B4-BE49-F238E27FC236}">
                <a16:creationId xmlns:a16="http://schemas.microsoft.com/office/drawing/2014/main" id="{17037FC6-330F-41BF-C0B7-E47B88C5608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25</a:t>
            </a:fld>
            <a:endParaRPr lang="en-DE"/>
          </a:p>
        </p:txBody>
      </p:sp>
    </p:spTree>
    <p:extLst>
      <p:ext uri="{BB962C8B-B14F-4D97-AF65-F5344CB8AC3E}">
        <p14:creationId xmlns:p14="http://schemas.microsoft.com/office/powerpoint/2010/main" val="360375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789B2-D91E-6FD8-8FAA-721316CFB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EDE6F3-30E0-D3E1-9DF4-B89E9418FA91}"/>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6" name="Rectangle 5">
            <a:extLst>
              <a:ext uri="{FF2B5EF4-FFF2-40B4-BE49-F238E27FC236}">
                <a16:creationId xmlns:a16="http://schemas.microsoft.com/office/drawing/2014/main" id="{CCFEB4C6-231E-078D-5080-D73B3ECFC7C7}"/>
              </a:ext>
            </a:extLst>
          </p:cNvPr>
          <p:cNvSpPr/>
          <p:nvPr/>
        </p:nvSpPr>
        <p:spPr>
          <a:xfrm>
            <a:off x="4046656" y="1905475"/>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894A0A38-1E9D-2F6C-5B91-E4F58064947B}"/>
              </a:ext>
            </a:extLst>
          </p:cNvPr>
          <p:cNvCxnSpPr>
            <a:cxnSpLocks/>
            <a:stCxn id="5" idx="3"/>
            <a:endCxn id="6" idx="1"/>
          </p:cNvCxnSpPr>
          <p:nvPr/>
        </p:nvCxnSpPr>
        <p:spPr>
          <a:xfrm>
            <a:off x="3447389" y="1341146"/>
            <a:ext cx="599267" cy="7073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3A6B8E-31BF-BF10-92B2-81A360DE857E}"/>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3DE1AE78-7665-4E90-988A-EBA87D5B68B1}"/>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2" name="Slide Number Placeholder 1">
            <a:extLst>
              <a:ext uri="{FF2B5EF4-FFF2-40B4-BE49-F238E27FC236}">
                <a16:creationId xmlns:a16="http://schemas.microsoft.com/office/drawing/2014/main" id="{1D1B04F0-F32C-0038-C6E7-5B3A2EED459C}"/>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26</a:t>
            </a:fld>
            <a:endParaRPr lang="en-DE"/>
          </a:p>
        </p:txBody>
      </p:sp>
    </p:spTree>
    <p:extLst>
      <p:ext uri="{BB962C8B-B14F-4D97-AF65-F5344CB8AC3E}">
        <p14:creationId xmlns:p14="http://schemas.microsoft.com/office/powerpoint/2010/main" val="466158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8A0D-3B81-A340-3E24-53632B25DCE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48DB40-9B58-177C-CCB7-FC9A921B51B6}"/>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849780F6-066A-9478-BF5B-38676DFC9E0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19785F69-4F2A-DAAD-1497-383336C475D2}"/>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6" name="Rectangle 5">
            <a:extLst>
              <a:ext uri="{FF2B5EF4-FFF2-40B4-BE49-F238E27FC236}">
                <a16:creationId xmlns:a16="http://schemas.microsoft.com/office/drawing/2014/main" id="{BB8C5023-346A-7CAC-A639-25F5E64D36AB}"/>
              </a:ext>
            </a:extLst>
          </p:cNvPr>
          <p:cNvSpPr/>
          <p:nvPr/>
        </p:nvSpPr>
        <p:spPr>
          <a:xfrm>
            <a:off x="4046656" y="3157286"/>
            <a:ext cx="256196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Elbow Connector 6">
            <a:extLst>
              <a:ext uri="{FF2B5EF4-FFF2-40B4-BE49-F238E27FC236}">
                <a16:creationId xmlns:a16="http://schemas.microsoft.com/office/drawing/2014/main" id="{76BDEC40-0142-5B2F-414A-18CD05AA6A65}"/>
              </a:ext>
            </a:extLst>
          </p:cNvPr>
          <p:cNvCxnSpPr>
            <a:cxnSpLocks/>
            <a:stCxn id="10" idx="3"/>
            <a:endCxn id="6" idx="1"/>
          </p:cNvCxnSpPr>
          <p:nvPr/>
        </p:nvCxnSpPr>
        <p:spPr>
          <a:xfrm flipV="1">
            <a:off x="3447389" y="3300308"/>
            <a:ext cx="599267" cy="10095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54A432-55D8-3113-8555-83866622CC82}"/>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FE6692CA-7F4C-5AB3-6614-9460B5C6F92A}"/>
              </a:ext>
            </a:extLst>
          </p:cNvPr>
          <p:cNvSpPr/>
          <p:nvPr/>
        </p:nvSpPr>
        <p:spPr>
          <a:xfrm>
            <a:off x="60864" y="735724"/>
            <a:ext cx="3508051" cy="1008422"/>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4" name="Slide Number Placeholder 3">
            <a:extLst>
              <a:ext uri="{FF2B5EF4-FFF2-40B4-BE49-F238E27FC236}">
                <a16:creationId xmlns:a16="http://schemas.microsoft.com/office/drawing/2014/main" id="{5B925452-27F5-B2F3-74E8-A09ACFDF43E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27</a:t>
            </a:fld>
            <a:endParaRPr lang="en-DE" dirty="0"/>
          </a:p>
        </p:txBody>
      </p:sp>
    </p:spTree>
    <p:extLst>
      <p:ext uri="{BB962C8B-B14F-4D97-AF65-F5344CB8AC3E}">
        <p14:creationId xmlns:p14="http://schemas.microsoft.com/office/powerpoint/2010/main" val="3128276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F63C3-4E20-E5C4-821A-49B47D06D1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FFBD85-57BD-C3E0-0DAE-BA78546D0530}"/>
              </a:ext>
            </a:extLst>
          </p:cNvPr>
          <p:cNvPicPr>
            <a:picLocks noChangeAspect="1"/>
          </p:cNvPicPr>
          <p:nvPr/>
        </p:nvPicPr>
        <p:blipFill>
          <a:blip r:embed="rId2"/>
          <a:stretch>
            <a:fillRect/>
          </a:stretch>
        </p:blipFill>
        <p:spPr>
          <a:xfrm>
            <a:off x="3595072" y="539931"/>
            <a:ext cx="8586738" cy="5164677"/>
          </a:xfrm>
          <a:prstGeom prst="rect">
            <a:avLst/>
          </a:prstGeom>
        </p:spPr>
      </p:pic>
      <p:sp>
        <p:nvSpPr>
          <p:cNvPr id="2" name="TextBox 1">
            <a:extLst>
              <a:ext uri="{FF2B5EF4-FFF2-40B4-BE49-F238E27FC236}">
                <a16:creationId xmlns:a16="http://schemas.microsoft.com/office/drawing/2014/main" id="{9D68CC0A-BD3B-3EFB-B194-7A748FE6638F}"/>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B13696C8-DD7D-E2B5-D072-30D32A37ABFA}"/>
              </a:ext>
            </a:extLst>
          </p:cNvPr>
          <p:cNvSpPr txBox="1"/>
          <p:nvPr/>
        </p:nvSpPr>
        <p:spPr>
          <a:xfrm>
            <a:off x="113296" y="1017980"/>
            <a:ext cx="3334093" cy="646331"/>
          </a:xfrm>
          <a:prstGeom prst="rect">
            <a:avLst/>
          </a:prstGeom>
          <a:noFill/>
          <a:ln w="28575">
            <a:solidFill>
              <a:srgbClr val="146262"/>
            </a:solidFill>
          </a:ln>
        </p:spPr>
        <p:txBody>
          <a:bodyPr wrap="square" rtlCol="0">
            <a:spAutoFit/>
          </a:bodyPr>
          <a:lstStyle/>
          <a:p>
            <a:pPr algn="just"/>
            <a:r>
              <a:rPr lang="en-US" dirty="0"/>
              <a:t>In the last tab you can review the files you have added</a:t>
            </a:r>
            <a:endParaRPr lang="en-DE" dirty="0"/>
          </a:p>
        </p:txBody>
      </p:sp>
      <p:sp>
        <p:nvSpPr>
          <p:cNvPr id="10" name="TextBox 9">
            <a:extLst>
              <a:ext uri="{FF2B5EF4-FFF2-40B4-BE49-F238E27FC236}">
                <a16:creationId xmlns:a16="http://schemas.microsoft.com/office/drawing/2014/main" id="{FF43BC16-F377-34D4-C86B-F2DE99D31697}"/>
              </a:ext>
            </a:extLst>
          </p:cNvPr>
          <p:cNvSpPr txBox="1"/>
          <p:nvPr/>
        </p:nvSpPr>
        <p:spPr>
          <a:xfrm>
            <a:off x="113296" y="2047713"/>
            <a:ext cx="3334093" cy="4524315"/>
          </a:xfrm>
          <a:prstGeom prst="rect">
            <a:avLst/>
          </a:prstGeom>
          <a:noFill/>
          <a:ln w="28575">
            <a:solidFill>
              <a:srgbClr val="146262"/>
            </a:solidFill>
          </a:ln>
        </p:spPr>
        <p:txBody>
          <a:bodyPr wrap="square" rtlCol="0">
            <a:spAutoFit/>
          </a:bodyPr>
          <a:lstStyle/>
          <a:p>
            <a:pPr algn="just"/>
            <a:r>
              <a:rPr lang="en-US" dirty="0"/>
              <a:t>In this tab you will also define the binding site within your protein, in terms of a “search box,” which is a defined space where the algorithm searches for the optimal position and orientation of the ligand relative to the protein. For this purpose, you have two options:</a:t>
            </a:r>
          </a:p>
          <a:p>
            <a:pPr marL="342900" indent="-342900" algn="just">
              <a:buAutoNum type="arabicParenR"/>
            </a:pPr>
            <a:r>
              <a:rPr lang="en-US" dirty="0"/>
              <a:t>Set your own box center, dimensions, and distances between the points of the box, based on the protein biding site;</a:t>
            </a:r>
          </a:p>
          <a:p>
            <a:pPr marL="342900" indent="-342900" algn="just">
              <a:buAutoNum type="arabicParenR"/>
            </a:pPr>
            <a:r>
              <a:rPr lang="en-US" dirty="0"/>
              <a:t>Let the entire protein to be searched.</a:t>
            </a:r>
            <a:endParaRPr lang="en-DE" dirty="0"/>
          </a:p>
        </p:txBody>
      </p:sp>
      <p:sp>
        <p:nvSpPr>
          <p:cNvPr id="9" name="Rectangle 8">
            <a:extLst>
              <a:ext uri="{FF2B5EF4-FFF2-40B4-BE49-F238E27FC236}">
                <a16:creationId xmlns:a16="http://schemas.microsoft.com/office/drawing/2014/main" id="{7D0D349F-F2C4-42F6-56E4-3A7F13FEFA09}"/>
              </a:ext>
            </a:extLst>
          </p:cNvPr>
          <p:cNvSpPr/>
          <p:nvPr/>
        </p:nvSpPr>
        <p:spPr>
          <a:xfrm>
            <a:off x="60864" y="539931"/>
            <a:ext cx="12120946" cy="6095999"/>
          </a:xfrm>
          <a:prstGeom prst="rect">
            <a:avLst/>
          </a:prstGeom>
          <a:solidFill>
            <a:schemeClr val="bg1">
              <a:alpha val="9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 name="Group 10">
            <a:extLst>
              <a:ext uri="{FF2B5EF4-FFF2-40B4-BE49-F238E27FC236}">
                <a16:creationId xmlns:a16="http://schemas.microsoft.com/office/drawing/2014/main" id="{0A0D1D95-F75B-C2B7-1991-2206A60C2B5A}"/>
              </a:ext>
            </a:extLst>
          </p:cNvPr>
          <p:cNvGrpSpPr/>
          <p:nvPr/>
        </p:nvGrpSpPr>
        <p:grpSpPr>
          <a:xfrm>
            <a:off x="4123424" y="1017980"/>
            <a:ext cx="7772400" cy="5388038"/>
            <a:chOff x="4123424" y="1017980"/>
            <a:chExt cx="7772400" cy="5388038"/>
          </a:xfrm>
        </p:grpSpPr>
        <p:pic>
          <p:nvPicPr>
            <p:cNvPr id="4" name="Picture 3" descr="A diagram of a structure&#10;&#10;AI-generated content may be incorrect.">
              <a:extLst>
                <a:ext uri="{FF2B5EF4-FFF2-40B4-BE49-F238E27FC236}">
                  <a16:creationId xmlns:a16="http://schemas.microsoft.com/office/drawing/2014/main" id="{200304A6-9268-FB4B-4ECC-97AF6A7F7164}"/>
                </a:ext>
              </a:extLst>
            </p:cNvPr>
            <p:cNvPicPr>
              <a:picLocks noChangeAspect="1"/>
            </p:cNvPicPr>
            <p:nvPr/>
          </p:nvPicPr>
          <p:blipFill>
            <a:blip r:embed="rId3"/>
            <a:stretch>
              <a:fillRect/>
            </a:stretch>
          </p:blipFill>
          <p:spPr>
            <a:xfrm>
              <a:off x="4123424" y="1017980"/>
              <a:ext cx="7772400" cy="5388038"/>
            </a:xfrm>
            <a:prstGeom prst="rect">
              <a:avLst/>
            </a:prstGeom>
          </p:spPr>
        </p:pic>
        <p:sp>
          <p:nvSpPr>
            <p:cNvPr id="8" name="TextBox 7">
              <a:extLst>
                <a:ext uri="{FF2B5EF4-FFF2-40B4-BE49-F238E27FC236}">
                  <a16:creationId xmlns:a16="http://schemas.microsoft.com/office/drawing/2014/main" id="{B9FE6413-B99F-4094-4481-A4B3E760332E}"/>
                </a:ext>
              </a:extLst>
            </p:cNvPr>
            <p:cNvSpPr txBox="1"/>
            <p:nvPr/>
          </p:nvSpPr>
          <p:spPr>
            <a:xfrm>
              <a:off x="4798424" y="1515291"/>
              <a:ext cx="452845" cy="600164"/>
            </a:xfrm>
            <a:prstGeom prst="rect">
              <a:avLst/>
            </a:prstGeom>
            <a:solidFill>
              <a:schemeClr val="bg1"/>
            </a:solidFill>
          </p:spPr>
          <p:txBody>
            <a:bodyPr wrap="square" rtlCol="0">
              <a:spAutoFit/>
            </a:bodyPr>
            <a:lstStyle/>
            <a:p>
              <a:r>
                <a:rPr lang="en-DE" sz="1100" dirty="0">
                  <a:solidFill>
                    <a:srgbClr val="0670C0"/>
                  </a:solidFill>
                </a:rPr>
                <a:t>X</a:t>
              </a:r>
            </a:p>
            <a:p>
              <a:r>
                <a:rPr lang="en-DE" sz="1100" dirty="0">
                  <a:solidFill>
                    <a:srgbClr val="0670C0"/>
                  </a:solidFill>
                </a:rPr>
                <a:t>Y</a:t>
              </a:r>
            </a:p>
            <a:p>
              <a:r>
                <a:rPr lang="en-DE" sz="1100" dirty="0">
                  <a:solidFill>
                    <a:srgbClr val="0670C0"/>
                  </a:solidFill>
                </a:rPr>
                <a:t>Z</a:t>
              </a:r>
            </a:p>
          </p:txBody>
        </p:sp>
      </p:grpSp>
      <p:sp>
        <p:nvSpPr>
          <p:cNvPr id="15" name="TextBox 14">
            <a:extLst>
              <a:ext uri="{FF2B5EF4-FFF2-40B4-BE49-F238E27FC236}">
                <a16:creationId xmlns:a16="http://schemas.microsoft.com/office/drawing/2014/main" id="{50A84B22-46EB-4BEB-56E1-136470E918C3}"/>
              </a:ext>
            </a:extLst>
          </p:cNvPr>
          <p:cNvSpPr txBox="1"/>
          <p:nvPr/>
        </p:nvSpPr>
        <p:spPr>
          <a:xfrm>
            <a:off x="6464617" y="6308617"/>
            <a:ext cx="6304921" cy="215444"/>
          </a:xfrm>
          <a:prstGeom prst="rect">
            <a:avLst/>
          </a:prstGeom>
          <a:noFill/>
        </p:spPr>
        <p:txBody>
          <a:bodyPr wrap="square">
            <a:spAutoFit/>
          </a:bodyPr>
          <a:lstStyle/>
          <a:p>
            <a:r>
              <a:rPr lang="en-GB" sz="800" dirty="0"/>
              <a:t>Adapted from: Guedes, I.A. Development of Empirical Scoring Functions for Predicting Protein-ligand Binding Affinity. D.Sc. Thesis, 2016.</a:t>
            </a:r>
          </a:p>
        </p:txBody>
      </p:sp>
      <p:sp>
        <p:nvSpPr>
          <p:cNvPr id="16" name="TextBox 15">
            <a:extLst>
              <a:ext uri="{FF2B5EF4-FFF2-40B4-BE49-F238E27FC236}">
                <a16:creationId xmlns:a16="http://schemas.microsoft.com/office/drawing/2014/main" id="{A7A7348A-E7BB-3646-0760-ED7E7611A9FF}"/>
              </a:ext>
            </a:extLst>
          </p:cNvPr>
          <p:cNvSpPr txBox="1"/>
          <p:nvPr/>
        </p:nvSpPr>
        <p:spPr>
          <a:xfrm>
            <a:off x="113295" y="1157454"/>
            <a:ext cx="3334093" cy="2554545"/>
          </a:xfrm>
          <a:prstGeom prst="rect">
            <a:avLst/>
          </a:prstGeom>
          <a:solidFill>
            <a:schemeClr val="bg1"/>
          </a:solidFill>
          <a:ln w="28575">
            <a:solidFill>
              <a:srgbClr val="146262"/>
            </a:solidFill>
          </a:ln>
        </p:spPr>
        <p:txBody>
          <a:bodyPr wrap="square" rtlCol="0">
            <a:spAutoFit/>
          </a:bodyPr>
          <a:lstStyle/>
          <a:p>
            <a:pPr algn="just"/>
            <a:r>
              <a:rPr lang="en-US" dirty="0"/>
              <a:t>To reduce computational costs in computing the binding poses and energies, </a:t>
            </a:r>
            <a:r>
              <a:rPr lang="en-US" dirty="0" err="1"/>
              <a:t>DockThor</a:t>
            </a:r>
            <a:r>
              <a:rPr lang="en-US" dirty="0"/>
              <a:t> uses a grid approach, which consists in a lattice of tridimensional points, where each point holds the total electrostatic and van der Waals potentials.</a:t>
            </a:r>
          </a:p>
          <a:p>
            <a:pPr algn="ctr"/>
            <a:r>
              <a:rPr lang="en-US" sz="1600" dirty="0"/>
              <a:t>(we will come back to this topic later.)</a:t>
            </a:r>
          </a:p>
        </p:txBody>
      </p:sp>
      <p:sp>
        <p:nvSpPr>
          <p:cNvPr id="17" name="TextBox 16">
            <a:extLst>
              <a:ext uri="{FF2B5EF4-FFF2-40B4-BE49-F238E27FC236}">
                <a16:creationId xmlns:a16="http://schemas.microsoft.com/office/drawing/2014/main" id="{342EEBDB-A258-F252-1B5B-16F15E676E24}"/>
              </a:ext>
            </a:extLst>
          </p:cNvPr>
          <p:cNvSpPr txBox="1"/>
          <p:nvPr/>
        </p:nvSpPr>
        <p:spPr>
          <a:xfrm>
            <a:off x="113294" y="4464154"/>
            <a:ext cx="3334093" cy="1477328"/>
          </a:xfrm>
          <a:prstGeom prst="rect">
            <a:avLst/>
          </a:prstGeom>
          <a:solidFill>
            <a:schemeClr val="bg1"/>
          </a:solidFill>
          <a:ln w="28575">
            <a:solidFill>
              <a:srgbClr val="146262"/>
            </a:solidFill>
          </a:ln>
        </p:spPr>
        <p:txBody>
          <a:bodyPr wrap="square" rtlCol="0">
            <a:spAutoFit/>
          </a:bodyPr>
          <a:lstStyle/>
          <a:p>
            <a:pPr algn="just"/>
            <a:r>
              <a:rPr lang="en-US" dirty="0"/>
              <a:t>Usually, it can be auto-defined for each ligand, but you have the option to change it, respecting the maximum number of points (950 000).</a:t>
            </a:r>
            <a:endParaRPr lang="en-DE" dirty="0"/>
          </a:p>
        </p:txBody>
      </p:sp>
      <p:sp>
        <p:nvSpPr>
          <p:cNvPr id="6" name="Slide Number Placeholder 5">
            <a:extLst>
              <a:ext uri="{FF2B5EF4-FFF2-40B4-BE49-F238E27FC236}">
                <a16:creationId xmlns:a16="http://schemas.microsoft.com/office/drawing/2014/main" id="{C74E5A0D-FDC4-4E5C-F9E8-B85DF6D79711}"/>
              </a:ext>
            </a:extLst>
          </p:cNvPr>
          <p:cNvSpPr>
            <a:spLocks noGrp="1"/>
          </p:cNvSpPr>
          <p:nvPr>
            <p:ph type="sldNum" sz="quarter" idx="12"/>
          </p:nvPr>
        </p:nvSpPr>
        <p:spPr>
          <a:xfrm>
            <a:off x="9456123" y="6492875"/>
            <a:ext cx="2743200" cy="365125"/>
          </a:xfrm>
        </p:spPr>
        <p:txBody>
          <a:bodyPr/>
          <a:lstStyle/>
          <a:p>
            <a:fld id="{895E9B7B-5374-154C-82D1-69C0D2063D25}" type="slidenum">
              <a:rPr lang="en-DE" smtClean="0"/>
              <a:t>28</a:t>
            </a:fld>
            <a:endParaRPr lang="en-DE" dirty="0"/>
          </a:p>
        </p:txBody>
      </p:sp>
    </p:spTree>
    <p:extLst>
      <p:ext uri="{BB962C8B-B14F-4D97-AF65-F5344CB8AC3E}">
        <p14:creationId xmlns:p14="http://schemas.microsoft.com/office/powerpoint/2010/main" val="415412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42F99-C6C2-8D87-DCD7-F7D6409BC4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1467A8-697F-4DDA-4367-B1013118F08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A5184C23-4BC2-67D9-6C65-B286E614BB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4C285EFB-78BC-4E9D-4B93-BD4509581D6B}"/>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08E49CB2-7456-3BB3-0FF5-30CE90E33278}"/>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E6AB9DEC-FDEC-B361-AD82-FC3110C57331}"/>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Slide Number Placeholder 6">
            <a:extLst>
              <a:ext uri="{FF2B5EF4-FFF2-40B4-BE49-F238E27FC236}">
                <a16:creationId xmlns:a16="http://schemas.microsoft.com/office/drawing/2014/main" id="{5079239A-F9A3-A2AE-0F05-3B55B781730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29</a:t>
            </a:fld>
            <a:endParaRPr lang="en-DE"/>
          </a:p>
        </p:txBody>
      </p:sp>
    </p:spTree>
    <p:extLst>
      <p:ext uri="{BB962C8B-B14F-4D97-AF65-F5344CB8AC3E}">
        <p14:creationId xmlns:p14="http://schemas.microsoft.com/office/powerpoint/2010/main" val="2244405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D634E-4133-A445-D91A-84D2A11BF8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FC4A76-C8A1-C724-33A1-E3A0B4AF2BCE}"/>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3</a:t>
            </a:fld>
            <a:endParaRPr lang="en-DE"/>
          </a:p>
        </p:txBody>
      </p:sp>
      <p:sp>
        <p:nvSpPr>
          <p:cNvPr id="4" name="TextBox 3">
            <a:extLst>
              <a:ext uri="{FF2B5EF4-FFF2-40B4-BE49-F238E27FC236}">
                <a16:creationId xmlns:a16="http://schemas.microsoft.com/office/drawing/2014/main" id="{1FF690BF-6A19-083D-C636-8BB6A4CA8EC4}"/>
              </a:ext>
            </a:extLst>
          </p:cNvPr>
          <p:cNvSpPr txBox="1"/>
          <p:nvPr/>
        </p:nvSpPr>
        <p:spPr>
          <a:xfrm>
            <a:off x="187098" y="844061"/>
            <a:ext cx="5200828" cy="1200329"/>
          </a:xfrm>
          <a:prstGeom prst="rect">
            <a:avLst/>
          </a:prstGeom>
          <a:noFill/>
          <a:ln w="28575">
            <a:solidFill>
              <a:srgbClr val="146162"/>
            </a:solidFill>
          </a:ln>
        </p:spPr>
        <p:txBody>
          <a:bodyPr wrap="square">
            <a:spAutoFit/>
          </a:bodyPr>
          <a:lstStyle/>
          <a:p>
            <a:pPr algn="just"/>
            <a:r>
              <a:rPr kumimoji="0" lang="pt-BR" altLang="pt-BR" sz="1800" b="0" i="0" u="none" strike="noStrike" cap="none" normalizeH="0" baseline="0" dirty="0">
                <a:ln>
                  <a:noFill/>
                </a:ln>
                <a:solidFill>
                  <a:schemeClr val="tx1"/>
                </a:solidFill>
                <a:effectLst/>
                <a:latin typeface="Arial" panose="020B0604020202020204" pitchFamily="34" charset="0"/>
              </a:rPr>
              <a:t>Molecular </a:t>
            </a:r>
            <a:r>
              <a:rPr kumimoji="0" lang="pt-BR" altLang="pt-BR" sz="1800" b="0" i="0" u="none" strike="noStrike" cap="none" normalizeH="0" baseline="0" dirty="0" err="1">
                <a:ln>
                  <a:noFill/>
                </a:ln>
                <a:solidFill>
                  <a:schemeClr val="tx1"/>
                </a:solidFill>
                <a:effectLst/>
                <a:latin typeface="Arial" panose="020B0604020202020204" pitchFamily="34" charset="0"/>
              </a:rPr>
              <a:t>docking</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is</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computational</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method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that</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predicts</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the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preferred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orientation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of</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ligand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when</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bound</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 target </a:t>
            </a:r>
            <a:r>
              <a:rPr kumimoji="0" lang="pt-BR" altLang="pt-BR" sz="1800" b="0" i="0" u="none" strike="noStrike" cap="none" normalizeH="0" baseline="0" dirty="0" err="1">
                <a:ln>
                  <a:noFill/>
                </a:ln>
                <a:solidFill>
                  <a:schemeClr val="tx1"/>
                </a:solidFill>
                <a:effectLst/>
                <a:latin typeface="Arial" panose="020B0604020202020204" pitchFamily="34" charset="0"/>
              </a:rPr>
              <a:t>molecule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usually</a:t>
            </a:r>
            <a:r>
              <a:rPr kumimoji="0" lang="pt-BR" altLang="pt-BR" sz="1800" b="0" i="0" u="none" strike="noStrike" cap="none" normalizeH="0" baseline="0" dirty="0">
                <a:ln>
                  <a:noFill/>
                </a:ln>
                <a:solidFill>
                  <a:schemeClr val="tx1"/>
                </a:solidFill>
                <a:effectLst/>
                <a:latin typeface="Arial" panose="020B0604020202020204" pitchFamily="34" charset="0"/>
              </a:rPr>
              <a:t> a protein) </a:t>
            </a:r>
            <a:r>
              <a:rPr kumimoji="0" lang="pt-BR" altLang="pt-BR" sz="1800" b="0" i="0" u="none" strike="noStrike" cap="none" normalizeH="0" baseline="0" dirty="0" err="1">
                <a:ln>
                  <a:noFill/>
                </a:ln>
                <a:solidFill>
                  <a:schemeClr val="tx1"/>
                </a:solidFill>
                <a:effectLst/>
                <a:latin typeface="Arial" panose="020B0604020202020204" pitchFamily="34" charset="0"/>
              </a:rPr>
              <a:t>to</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form</a:t>
            </a:r>
            <a:r>
              <a:rPr kumimoji="0" lang="pt-BR" altLang="pt-BR" sz="1800" b="0" i="0" u="none" strike="noStrike" cap="none" normalizeH="0" baseline="0" dirty="0">
                <a:ln>
                  <a:noFill/>
                </a:ln>
                <a:solidFill>
                  <a:schemeClr val="tx1"/>
                </a:solidFill>
                <a:effectLst/>
                <a:latin typeface="Arial" panose="020B0604020202020204" pitchFamily="34" charset="0"/>
              </a:rPr>
              <a:t> a </a:t>
            </a:r>
            <a:r>
              <a:rPr kumimoji="0" lang="pt-BR" altLang="pt-BR" sz="1800" b="0" i="0" u="none" strike="noStrike" cap="none" normalizeH="0" baseline="0" dirty="0" err="1">
                <a:ln>
                  <a:noFill/>
                </a:ln>
                <a:solidFill>
                  <a:schemeClr val="tx1"/>
                </a:solidFill>
                <a:effectLst/>
                <a:latin typeface="Arial" panose="020B0604020202020204" pitchFamily="34" charset="0"/>
              </a:rPr>
              <a:t>stable</a:t>
            </a:r>
            <a:r>
              <a:rPr kumimoji="0" lang="pt-BR" altLang="pt-BR" sz="1800" b="0" i="0" u="none" strike="noStrike" cap="none" normalizeH="0" baseline="0" dirty="0">
                <a:ln>
                  <a:noFill/>
                </a:ln>
                <a:solidFill>
                  <a:schemeClr val="tx1"/>
                </a:solidFill>
                <a:effectLst/>
                <a:latin typeface="Arial" panose="020B0604020202020204" pitchFamily="34" charset="0"/>
              </a:rPr>
              <a:t> </a:t>
            </a:r>
            <a:r>
              <a:rPr kumimoji="0" lang="pt-BR" altLang="pt-BR" sz="1800" b="0" i="0" u="none" strike="noStrike" cap="none" normalizeH="0" baseline="0" dirty="0" err="1">
                <a:ln>
                  <a:noFill/>
                </a:ln>
                <a:solidFill>
                  <a:schemeClr val="tx1"/>
                </a:solidFill>
                <a:effectLst/>
                <a:latin typeface="Arial" panose="020B0604020202020204" pitchFamily="34" charset="0"/>
              </a:rPr>
              <a:t>complex</a:t>
            </a:r>
            <a:r>
              <a:rPr kumimoji="0" lang="pt-BR" altLang="pt-BR" sz="1800" b="0" i="0" u="none" strike="noStrike" cap="none" normalizeH="0" baseline="0" dirty="0">
                <a:ln>
                  <a:noFill/>
                </a:ln>
                <a:solidFill>
                  <a:schemeClr val="tx1"/>
                </a:solidFill>
                <a:effectLst/>
                <a:latin typeface="Arial" panose="020B0604020202020204" pitchFamily="34" charset="0"/>
              </a:rPr>
              <a:t>.</a:t>
            </a:r>
            <a:endParaRPr lang="en-US" dirty="0"/>
          </a:p>
        </p:txBody>
      </p:sp>
      <p:pic>
        <p:nvPicPr>
          <p:cNvPr id="6" name="Picture 4" descr="figure 1">
            <a:extLst>
              <a:ext uri="{FF2B5EF4-FFF2-40B4-BE49-F238E27FC236}">
                <a16:creationId xmlns:a16="http://schemas.microsoft.com/office/drawing/2014/main" id="{E18DC64D-536E-9768-98F7-48CBD597D46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427" y="2693344"/>
            <a:ext cx="3416170" cy="26381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380E1B-BB8C-505E-B5D7-48548C93041B}"/>
              </a:ext>
            </a:extLst>
          </p:cNvPr>
          <p:cNvSpPr txBox="1"/>
          <p:nvPr/>
        </p:nvSpPr>
        <p:spPr>
          <a:xfrm>
            <a:off x="187098" y="6458782"/>
            <a:ext cx="3590779" cy="307777"/>
          </a:xfrm>
          <a:prstGeom prst="rect">
            <a:avLst/>
          </a:prstGeom>
          <a:noFill/>
        </p:spPr>
        <p:txBody>
          <a:bodyPr wrap="square">
            <a:spAutoFit/>
          </a:bodyPr>
          <a:lstStyle/>
          <a:p>
            <a:pPr algn="ctr"/>
            <a:r>
              <a:rPr lang="en-US" sz="1400" dirty="0"/>
              <a:t>https://</a:t>
            </a:r>
            <a:r>
              <a:rPr lang="en-US" sz="1400" dirty="0" err="1"/>
              <a:t>doi.org</a:t>
            </a:r>
            <a:r>
              <a:rPr lang="en-US" sz="1400" dirty="0"/>
              <a:t>/10.1007/s00706-023-03076-1</a:t>
            </a:r>
          </a:p>
        </p:txBody>
      </p:sp>
      <p:pic>
        <p:nvPicPr>
          <p:cNvPr id="10" name="Picture 6" descr="Fig. 4">
            <a:extLst>
              <a:ext uri="{FF2B5EF4-FFF2-40B4-BE49-F238E27FC236}">
                <a16:creationId xmlns:a16="http://schemas.microsoft.com/office/drawing/2014/main" id="{390909F3-B1F1-A820-B1C3-88999A63C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287" y="791249"/>
            <a:ext cx="5557594" cy="5275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9E4832-82C0-18B1-52BE-7DA1E6FD54DE}"/>
              </a:ext>
            </a:extLst>
          </p:cNvPr>
          <p:cNvSpPr txBox="1"/>
          <p:nvPr/>
        </p:nvSpPr>
        <p:spPr>
          <a:xfrm>
            <a:off x="269965" y="91441"/>
            <a:ext cx="2132315" cy="400110"/>
          </a:xfrm>
          <a:prstGeom prst="rect">
            <a:avLst/>
          </a:prstGeom>
          <a:noFill/>
          <a:ln w="28575">
            <a:solidFill>
              <a:srgbClr val="146262"/>
            </a:solidFill>
          </a:ln>
        </p:spPr>
        <p:txBody>
          <a:bodyPr wrap="none" rtlCol="0">
            <a:spAutoFit/>
          </a:bodyPr>
          <a:lstStyle/>
          <a:p>
            <a:r>
              <a:rPr lang="en-US" sz="2000" dirty="0"/>
              <a:t>Molecular Docking</a:t>
            </a:r>
            <a:endParaRPr lang="en-DE" sz="2000" dirty="0"/>
          </a:p>
        </p:txBody>
      </p:sp>
    </p:spTree>
    <p:extLst>
      <p:ext uri="{BB962C8B-B14F-4D97-AF65-F5344CB8AC3E}">
        <p14:creationId xmlns:p14="http://schemas.microsoft.com/office/powerpoint/2010/main" val="740630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A3F7F-B4FA-5E6A-2C24-BFCCE9D74A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8AFE26-9281-38C6-A6DB-34A67441F0A6}"/>
              </a:ext>
            </a:extLst>
          </p:cNvPr>
          <p:cNvPicPr>
            <a:picLocks noChangeAspect="1"/>
          </p:cNvPicPr>
          <p:nvPr/>
        </p:nvPicPr>
        <p:blipFill>
          <a:blip r:embed="rId2"/>
          <a:srcRect l="5463" t="1818" r="5633"/>
          <a:stretch/>
        </p:blipFill>
        <p:spPr>
          <a:xfrm>
            <a:off x="0" y="1996465"/>
            <a:ext cx="6095999" cy="4394664"/>
          </a:xfrm>
          <a:prstGeom prst="rect">
            <a:avLst/>
          </a:prstGeom>
        </p:spPr>
      </p:pic>
      <p:pic>
        <p:nvPicPr>
          <p:cNvPr id="2" name="Picture 1">
            <a:extLst>
              <a:ext uri="{FF2B5EF4-FFF2-40B4-BE49-F238E27FC236}">
                <a16:creationId xmlns:a16="http://schemas.microsoft.com/office/drawing/2014/main" id="{4F04277B-4A1C-BFAB-FA8F-949B6E9D2172}"/>
              </a:ext>
            </a:extLst>
          </p:cNvPr>
          <p:cNvPicPr>
            <a:picLocks noChangeAspect="1"/>
          </p:cNvPicPr>
          <p:nvPr/>
        </p:nvPicPr>
        <p:blipFill>
          <a:blip r:embed="rId3"/>
          <a:srcRect l="5238" r="5993"/>
          <a:stretch/>
        </p:blipFill>
        <p:spPr>
          <a:xfrm>
            <a:off x="6096000" y="1955232"/>
            <a:ext cx="6096000" cy="4477131"/>
          </a:xfrm>
          <a:prstGeom prst="rect">
            <a:avLst/>
          </a:prstGeom>
        </p:spPr>
      </p:pic>
      <p:sp>
        <p:nvSpPr>
          <p:cNvPr id="3" name="TextBox 2">
            <a:extLst>
              <a:ext uri="{FF2B5EF4-FFF2-40B4-BE49-F238E27FC236}">
                <a16:creationId xmlns:a16="http://schemas.microsoft.com/office/drawing/2014/main" id="{A16D23B6-0EB1-6B63-7F33-24843C1CA833}"/>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5" name="TextBox 4">
            <a:extLst>
              <a:ext uri="{FF2B5EF4-FFF2-40B4-BE49-F238E27FC236}">
                <a16:creationId xmlns:a16="http://schemas.microsoft.com/office/drawing/2014/main" id="{E2313D52-4337-35B3-D270-68BD8AC045B2}"/>
              </a:ext>
            </a:extLst>
          </p:cNvPr>
          <p:cNvSpPr txBox="1"/>
          <p:nvPr/>
        </p:nvSpPr>
        <p:spPr>
          <a:xfrm>
            <a:off x="1005683" y="1457950"/>
            <a:ext cx="4084631" cy="369332"/>
          </a:xfrm>
          <a:prstGeom prst="rect">
            <a:avLst/>
          </a:prstGeom>
          <a:noFill/>
          <a:ln w="28575">
            <a:solidFill>
              <a:srgbClr val="146262"/>
            </a:solidFill>
          </a:ln>
        </p:spPr>
        <p:txBody>
          <a:bodyPr wrap="square" rtlCol="0">
            <a:spAutoFit/>
          </a:bodyPr>
          <a:lstStyle/>
          <a:p>
            <a:pPr algn="ctr"/>
            <a:r>
              <a:rPr lang="en-US" dirty="0"/>
              <a:t>Use defined set of search box parameters</a:t>
            </a:r>
            <a:endParaRPr lang="en-DE" dirty="0"/>
          </a:p>
        </p:txBody>
      </p:sp>
      <p:sp>
        <p:nvSpPr>
          <p:cNvPr id="6" name="TextBox 5">
            <a:extLst>
              <a:ext uri="{FF2B5EF4-FFF2-40B4-BE49-F238E27FC236}">
                <a16:creationId xmlns:a16="http://schemas.microsoft.com/office/drawing/2014/main" id="{179B14D2-A63D-02DF-4759-F465779E34BB}"/>
              </a:ext>
            </a:extLst>
          </p:cNvPr>
          <p:cNvSpPr txBox="1"/>
          <p:nvPr/>
        </p:nvSpPr>
        <p:spPr>
          <a:xfrm>
            <a:off x="7101688" y="1457950"/>
            <a:ext cx="4084631" cy="369332"/>
          </a:xfrm>
          <a:prstGeom prst="rect">
            <a:avLst/>
          </a:prstGeom>
          <a:noFill/>
          <a:ln w="28575">
            <a:solidFill>
              <a:srgbClr val="146262"/>
            </a:solidFill>
          </a:ln>
        </p:spPr>
        <p:txBody>
          <a:bodyPr wrap="square" rtlCol="0">
            <a:spAutoFit/>
          </a:bodyPr>
          <a:lstStyle/>
          <a:p>
            <a:pPr algn="ctr"/>
            <a:r>
              <a:rPr lang="en-US" dirty="0"/>
              <a:t>Blind docking</a:t>
            </a:r>
            <a:endParaRPr lang="en-DE" dirty="0"/>
          </a:p>
        </p:txBody>
      </p:sp>
      <p:sp>
        <p:nvSpPr>
          <p:cNvPr id="7" name="Rectangle 6">
            <a:extLst>
              <a:ext uri="{FF2B5EF4-FFF2-40B4-BE49-F238E27FC236}">
                <a16:creationId xmlns:a16="http://schemas.microsoft.com/office/drawing/2014/main" id="{FDB0112E-4163-62D3-390E-13598D336E2F}"/>
              </a:ext>
            </a:extLst>
          </p:cNvPr>
          <p:cNvSpPr/>
          <p:nvPr/>
        </p:nvSpPr>
        <p:spPr>
          <a:xfrm>
            <a:off x="-1" y="735724"/>
            <a:ext cx="12192001" cy="5665076"/>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Box 7">
            <a:extLst>
              <a:ext uri="{FF2B5EF4-FFF2-40B4-BE49-F238E27FC236}">
                <a16:creationId xmlns:a16="http://schemas.microsoft.com/office/drawing/2014/main" id="{8B35E44C-942B-3F5D-6B80-DE0C30EF0162}"/>
              </a:ext>
            </a:extLst>
          </p:cNvPr>
          <p:cNvSpPr txBox="1"/>
          <p:nvPr/>
        </p:nvSpPr>
        <p:spPr>
          <a:xfrm>
            <a:off x="2354155" y="3214319"/>
            <a:ext cx="7483687" cy="707886"/>
          </a:xfrm>
          <a:prstGeom prst="rect">
            <a:avLst/>
          </a:prstGeom>
          <a:noFill/>
          <a:ln w="28575">
            <a:solidFill>
              <a:srgbClr val="146262"/>
            </a:solidFill>
          </a:ln>
        </p:spPr>
        <p:txBody>
          <a:bodyPr wrap="square" rtlCol="0">
            <a:spAutoFit/>
          </a:bodyPr>
          <a:lstStyle/>
          <a:p>
            <a:pPr algn="ctr"/>
            <a:r>
              <a:rPr lang="en-US" sz="2000" dirty="0"/>
              <a:t>Let’s try it out! Choose which approach you would like to follow!</a:t>
            </a:r>
          </a:p>
          <a:p>
            <a:pPr algn="ctr"/>
            <a:r>
              <a:rPr lang="en-US" sz="2000" dirty="0"/>
              <a:t>We will compare the results later =)</a:t>
            </a:r>
            <a:endParaRPr lang="en-DE" sz="2000" dirty="0"/>
          </a:p>
        </p:txBody>
      </p:sp>
      <p:sp>
        <p:nvSpPr>
          <p:cNvPr id="9" name="Slide Number Placeholder 8">
            <a:extLst>
              <a:ext uri="{FF2B5EF4-FFF2-40B4-BE49-F238E27FC236}">
                <a16:creationId xmlns:a16="http://schemas.microsoft.com/office/drawing/2014/main" id="{BA1B9D60-3D3F-217D-08DB-FB81F9EBCD68}"/>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30</a:t>
            </a:fld>
            <a:endParaRPr lang="en-DE" dirty="0"/>
          </a:p>
        </p:txBody>
      </p:sp>
    </p:spTree>
    <p:extLst>
      <p:ext uri="{BB962C8B-B14F-4D97-AF65-F5344CB8AC3E}">
        <p14:creationId xmlns:p14="http://schemas.microsoft.com/office/powerpoint/2010/main" val="3069807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32E4AC-7165-50A9-DA17-23B49CE79CAB}"/>
              </a:ext>
            </a:extLst>
          </p:cNvPr>
          <p:cNvPicPr>
            <a:picLocks noChangeAspect="1"/>
          </p:cNvPicPr>
          <p:nvPr/>
        </p:nvPicPr>
        <p:blipFill>
          <a:blip r:embed="rId2"/>
          <a:stretch>
            <a:fillRect/>
          </a:stretch>
        </p:blipFill>
        <p:spPr>
          <a:xfrm>
            <a:off x="4623773" y="1438725"/>
            <a:ext cx="8599873" cy="3725557"/>
          </a:xfrm>
          <a:prstGeom prst="rect">
            <a:avLst/>
          </a:prstGeom>
        </p:spPr>
      </p:pic>
      <p:sp>
        <p:nvSpPr>
          <p:cNvPr id="3" name="TextBox 2">
            <a:extLst>
              <a:ext uri="{FF2B5EF4-FFF2-40B4-BE49-F238E27FC236}">
                <a16:creationId xmlns:a16="http://schemas.microsoft.com/office/drawing/2014/main" id="{CE1BF50F-BB67-23F8-7283-02FE49A3FEA8}"/>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26" name="Rectangle 25">
            <a:extLst>
              <a:ext uri="{FF2B5EF4-FFF2-40B4-BE49-F238E27FC236}">
                <a16:creationId xmlns:a16="http://schemas.microsoft.com/office/drawing/2014/main" id="{D950244F-653F-A4FE-5FC3-BDFA3E71E427}"/>
              </a:ext>
            </a:extLst>
          </p:cNvPr>
          <p:cNvSpPr/>
          <p:nvPr/>
        </p:nvSpPr>
        <p:spPr>
          <a:xfrm>
            <a:off x="4981904" y="1438725"/>
            <a:ext cx="4660860" cy="177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3" name="Elbow Connector 32">
            <a:extLst>
              <a:ext uri="{FF2B5EF4-FFF2-40B4-BE49-F238E27FC236}">
                <a16:creationId xmlns:a16="http://schemas.microsoft.com/office/drawing/2014/main" id="{207C3198-29EF-A117-A949-F32F235B084C}"/>
              </a:ext>
            </a:extLst>
          </p:cNvPr>
          <p:cNvCxnSpPr>
            <a:stCxn id="4" idx="3"/>
            <a:endCxn id="26" idx="1"/>
          </p:cNvCxnSpPr>
          <p:nvPr/>
        </p:nvCxnSpPr>
        <p:spPr>
          <a:xfrm flipV="1">
            <a:off x="4052452" y="2324758"/>
            <a:ext cx="929452" cy="42692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38C484-35FB-B687-BB8D-7197293884C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Slide Number Placeholder 1">
            <a:extLst>
              <a:ext uri="{FF2B5EF4-FFF2-40B4-BE49-F238E27FC236}">
                <a16:creationId xmlns:a16="http://schemas.microsoft.com/office/drawing/2014/main" id="{0BF9EC7E-9868-3BB2-F287-2E8E28D81D1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31</a:t>
            </a:fld>
            <a:endParaRPr lang="en-DE" dirty="0"/>
          </a:p>
        </p:txBody>
      </p:sp>
    </p:spTree>
    <p:extLst>
      <p:ext uri="{BB962C8B-B14F-4D97-AF65-F5344CB8AC3E}">
        <p14:creationId xmlns:p14="http://schemas.microsoft.com/office/powerpoint/2010/main" val="93190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8011-E344-E7A5-E80E-C8505A85E2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20251C-1EB1-777B-E2EE-CE641DB26B90}"/>
              </a:ext>
            </a:extLst>
          </p:cNvPr>
          <p:cNvPicPr>
            <a:picLocks noChangeAspect="1"/>
          </p:cNvPicPr>
          <p:nvPr/>
        </p:nvPicPr>
        <p:blipFill>
          <a:blip r:embed="rId2"/>
          <a:srcRect r="13313"/>
          <a:stretch/>
        </p:blipFill>
        <p:spPr>
          <a:xfrm>
            <a:off x="4623774" y="1438725"/>
            <a:ext cx="7454934" cy="3725557"/>
          </a:xfrm>
          <a:prstGeom prst="rect">
            <a:avLst/>
          </a:prstGeom>
        </p:spPr>
      </p:pic>
      <p:sp>
        <p:nvSpPr>
          <p:cNvPr id="3" name="TextBox 2">
            <a:extLst>
              <a:ext uri="{FF2B5EF4-FFF2-40B4-BE49-F238E27FC236}">
                <a16:creationId xmlns:a16="http://schemas.microsoft.com/office/drawing/2014/main" id="{0FE38937-4851-6A85-113D-9009E92E599D}"/>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C02C8A60-7222-5720-AF62-65544F38D648}"/>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6" name="Rectangle 25">
            <a:extLst>
              <a:ext uri="{FF2B5EF4-FFF2-40B4-BE49-F238E27FC236}">
                <a16:creationId xmlns:a16="http://schemas.microsoft.com/office/drawing/2014/main" id="{4A604F3F-5447-EC33-EF9E-97E5EA6E0C39}"/>
              </a:ext>
            </a:extLst>
          </p:cNvPr>
          <p:cNvSpPr/>
          <p:nvPr/>
        </p:nvSpPr>
        <p:spPr>
          <a:xfrm>
            <a:off x="7735614" y="2081047"/>
            <a:ext cx="1907149" cy="11297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22AB4288-32A2-F2B5-F626-01140D56DC4B}"/>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53BFD287-C128-F371-1653-635D2ECEB27A}"/>
              </a:ext>
            </a:extLst>
          </p:cNvPr>
          <p:cNvCxnSpPr>
            <a:stCxn id="24" idx="2"/>
            <a:endCxn id="26" idx="0"/>
          </p:cNvCxnSpPr>
          <p:nvPr/>
        </p:nvCxnSpPr>
        <p:spPr>
          <a:xfrm>
            <a:off x="8689188" y="1393241"/>
            <a:ext cx="1" cy="6878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B7BD96-7840-692A-91F8-20DFAEAABC83}"/>
              </a:ext>
            </a:extLst>
          </p:cNvPr>
          <p:cNvSpPr txBox="1"/>
          <p:nvPr/>
        </p:nvSpPr>
        <p:spPr>
          <a:xfrm>
            <a:off x="6487273" y="192912"/>
            <a:ext cx="4403830" cy="1200329"/>
          </a:xfrm>
          <a:prstGeom prst="rect">
            <a:avLst/>
          </a:prstGeom>
          <a:solidFill>
            <a:schemeClr val="bg1"/>
          </a:solidFill>
          <a:ln w="28575">
            <a:solidFill>
              <a:srgbClr val="146262"/>
            </a:solidFill>
          </a:ln>
        </p:spPr>
        <p:txBody>
          <a:bodyPr wrap="square" rtlCol="0">
            <a:spAutoFit/>
          </a:bodyPr>
          <a:lstStyle/>
          <a:p>
            <a:pPr algn="just"/>
            <a:r>
              <a:rPr lang="en-US" dirty="0"/>
              <a:t>This set of parameters have already been optimized by the </a:t>
            </a:r>
            <a:r>
              <a:rPr lang="en-US" dirty="0" err="1"/>
              <a:t>DockThor</a:t>
            </a:r>
            <a:r>
              <a:rPr lang="en-US" dirty="0"/>
              <a:t> developers, but you can modify them if know that your data requires it.</a:t>
            </a:r>
            <a:endParaRPr lang="en-DE" dirty="0"/>
          </a:p>
        </p:txBody>
      </p:sp>
      <p:sp>
        <p:nvSpPr>
          <p:cNvPr id="2" name="Slide Number Placeholder 1">
            <a:extLst>
              <a:ext uri="{FF2B5EF4-FFF2-40B4-BE49-F238E27FC236}">
                <a16:creationId xmlns:a16="http://schemas.microsoft.com/office/drawing/2014/main" id="{E5CEEB99-08E0-80FB-B53C-3020F3D90CE3}"/>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32</a:t>
            </a:fld>
            <a:endParaRPr lang="en-DE"/>
          </a:p>
        </p:txBody>
      </p:sp>
    </p:spTree>
    <p:extLst>
      <p:ext uri="{BB962C8B-B14F-4D97-AF65-F5344CB8AC3E}">
        <p14:creationId xmlns:p14="http://schemas.microsoft.com/office/powerpoint/2010/main" val="2792321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0F7F-844B-E75E-C6A9-3F60A24FDD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8338FB9-EB86-16F5-5C33-941411063E0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2E65BEBB-CFD6-76EE-45FD-59B2B1E11231}"/>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70716406-488A-8ADA-8AE6-CA07CF6CA5B3}"/>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2" name="Rectangle 1">
            <a:extLst>
              <a:ext uri="{FF2B5EF4-FFF2-40B4-BE49-F238E27FC236}">
                <a16:creationId xmlns:a16="http://schemas.microsoft.com/office/drawing/2014/main" id="{C00633F6-8921-2239-6AB5-6F24F49919F9}"/>
              </a:ext>
            </a:extLst>
          </p:cNvPr>
          <p:cNvSpPr/>
          <p:nvPr/>
        </p:nvSpPr>
        <p:spPr>
          <a:xfrm>
            <a:off x="5347853" y="3665193"/>
            <a:ext cx="3585939" cy="8017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F9AE075E-3CD2-0570-DEC8-2F537F591E84}"/>
              </a:ext>
            </a:extLst>
          </p:cNvPr>
          <p:cNvCxnSpPr>
            <a:cxnSpLocks/>
            <a:stCxn id="14" idx="3"/>
            <a:endCxn id="2" idx="1"/>
          </p:cNvCxnSpPr>
          <p:nvPr/>
        </p:nvCxnSpPr>
        <p:spPr>
          <a:xfrm flipV="1">
            <a:off x="4052452" y="4066045"/>
            <a:ext cx="1295401" cy="102851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AC9B2A8-E8CC-0884-7F13-2CAFFF5D05DF}"/>
              </a:ext>
            </a:extLst>
          </p:cNvPr>
          <p:cNvSpPr/>
          <p:nvPr/>
        </p:nvSpPr>
        <p:spPr>
          <a:xfrm>
            <a:off x="60864" y="735724"/>
            <a:ext cx="4143274" cy="3951890"/>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754B4B5D-BB0E-4268-77B4-F656A0FDB6AE}"/>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015C8195-59EA-5072-62EF-5132D3415922}"/>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6" name="Slide Number Placeholder 5">
            <a:extLst>
              <a:ext uri="{FF2B5EF4-FFF2-40B4-BE49-F238E27FC236}">
                <a16:creationId xmlns:a16="http://schemas.microsoft.com/office/drawing/2014/main" id="{8CB45479-6C65-FC44-82E0-2EF31508E63D}"/>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33</a:t>
            </a:fld>
            <a:endParaRPr lang="en-DE"/>
          </a:p>
        </p:txBody>
      </p:sp>
    </p:spTree>
    <p:extLst>
      <p:ext uri="{BB962C8B-B14F-4D97-AF65-F5344CB8AC3E}">
        <p14:creationId xmlns:p14="http://schemas.microsoft.com/office/powerpoint/2010/main" val="210411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6F7C-F39F-FDA5-7EA0-EDFBAB3FE1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368E0D-B8CE-E115-3D23-9109F5599F64}"/>
              </a:ext>
            </a:extLst>
          </p:cNvPr>
          <p:cNvPicPr>
            <a:picLocks noChangeAspect="1"/>
          </p:cNvPicPr>
          <p:nvPr/>
        </p:nvPicPr>
        <p:blipFill>
          <a:blip r:embed="rId2"/>
          <a:srcRect r="11996"/>
          <a:stretch/>
        </p:blipFill>
        <p:spPr>
          <a:xfrm>
            <a:off x="4623773" y="1438725"/>
            <a:ext cx="7568227" cy="3725557"/>
          </a:xfrm>
          <a:prstGeom prst="rect">
            <a:avLst/>
          </a:prstGeom>
        </p:spPr>
      </p:pic>
      <p:sp>
        <p:nvSpPr>
          <p:cNvPr id="3" name="TextBox 2">
            <a:extLst>
              <a:ext uri="{FF2B5EF4-FFF2-40B4-BE49-F238E27FC236}">
                <a16:creationId xmlns:a16="http://schemas.microsoft.com/office/drawing/2014/main" id="{C1C14AF3-FB62-0EDF-F75C-7DCBFC7CF64A}"/>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4" name="TextBox 3">
            <a:extLst>
              <a:ext uri="{FF2B5EF4-FFF2-40B4-BE49-F238E27FC236}">
                <a16:creationId xmlns:a16="http://schemas.microsoft.com/office/drawing/2014/main" id="{88310645-A098-95E6-4D2E-0CE9B22FE957}"/>
              </a:ext>
            </a:extLst>
          </p:cNvPr>
          <p:cNvSpPr txBox="1"/>
          <p:nvPr/>
        </p:nvSpPr>
        <p:spPr>
          <a:xfrm>
            <a:off x="113293" y="1043524"/>
            <a:ext cx="3939159" cy="3416320"/>
          </a:xfrm>
          <a:prstGeom prst="rect">
            <a:avLst/>
          </a:prstGeom>
          <a:noFill/>
          <a:ln w="28575">
            <a:solidFill>
              <a:srgbClr val="146262"/>
            </a:solidFill>
          </a:ln>
        </p:spPr>
        <p:txBody>
          <a:bodyPr wrap="square" rtlCol="0">
            <a:spAutoFit/>
          </a:bodyPr>
          <a:lstStyle/>
          <a:p>
            <a:pPr algn="just"/>
            <a:r>
              <a:rPr lang="en-US" dirty="0"/>
              <a:t>After setting up your search box, the </a:t>
            </a:r>
            <a:r>
              <a:rPr lang="en-US" dirty="0" err="1"/>
              <a:t>DockThor</a:t>
            </a:r>
            <a:r>
              <a:rPr lang="en-US" dirty="0"/>
              <a:t> Portal allows you to modify certain parameters:</a:t>
            </a:r>
          </a:p>
          <a:p>
            <a:pPr marL="285750" indent="-285750" algn="just">
              <a:buFont typeface="Arial" panose="020B0604020202020204" pitchFamily="34" charset="0"/>
              <a:buChar char="•"/>
            </a:pPr>
            <a:r>
              <a:rPr lang="en-US" dirty="0"/>
              <a:t>Number of evaluations per docking run (to find the best binding pose);</a:t>
            </a:r>
          </a:p>
          <a:p>
            <a:pPr marL="285750" indent="-285750" algn="just">
              <a:buFont typeface="Arial" panose="020B0604020202020204" pitchFamily="34" charset="0"/>
              <a:buChar char="•"/>
            </a:pPr>
            <a:r>
              <a:rPr lang="en-US" dirty="0"/>
              <a:t>Number of individuals to be considered (population size);</a:t>
            </a:r>
          </a:p>
          <a:p>
            <a:pPr marL="285750" indent="-285750" algn="just">
              <a:buFont typeface="Arial" panose="020B0604020202020204" pitchFamily="34" charset="0"/>
              <a:buChar char="•"/>
            </a:pPr>
            <a:r>
              <a:rPr lang="en-US" dirty="0"/>
              <a:t>Initial seed (to randomly generate the individuals of the population);</a:t>
            </a:r>
          </a:p>
          <a:p>
            <a:pPr marL="285750" indent="-285750" algn="just">
              <a:buFont typeface="Arial" panose="020B0604020202020204" pitchFamily="34" charset="0"/>
              <a:buChar char="•"/>
            </a:pPr>
            <a:r>
              <a:rPr lang="en-US" dirty="0"/>
              <a:t>Number of docking runs;</a:t>
            </a:r>
          </a:p>
          <a:p>
            <a:pPr marL="285750" indent="-285750" algn="just">
              <a:buFont typeface="Arial" panose="020B0604020202020204" pitchFamily="34" charset="0"/>
              <a:buChar char="•"/>
            </a:pPr>
            <a:r>
              <a:rPr lang="en-GB" dirty="0"/>
              <a:t>Enabling the “</a:t>
            </a:r>
            <a:r>
              <a:rPr lang="en-GB" i="1" dirty="0"/>
              <a:t>Soft Docking” </a:t>
            </a:r>
            <a:r>
              <a:rPr lang="en-GB" dirty="0"/>
              <a:t>provides some flexibility to the receptor.</a:t>
            </a:r>
            <a:endParaRPr lang="en-DE" dirty="0"/>
          </a:p>
        </p:txBody>
      </p:sp>
      <p:sp>
        <p:nvSpPr>
          <p:cNvPr id="7" name="Rectangle 6">
            <a:extLst>
              <a:ext uri="{FF2B5EF4-FFF2-40B4-BE49-F238E27FC236}">
                <a16:creationId xmlns:a16="http://schemas.microsoft.com/office/drawing/2014/main" id="{D7E05BDC-5FAD-8E4C-4385-FFB44F45C0BF}"/>
              </a:ext>
            </a:extLst>
          </p:cNvPr>
          <p:cNvSpPr/>
          <p:nvPr/>
        </p:nvSpPr>
        <p:spPr>
          <a:xfrm>
            <a:off x="8271164" y="4799893"/>
            <a:ext cx="1496292" cy="2860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Elbow Connector 8">
            <a:extLst>
              <a:ext uri="{FF2B5EF4-FFF2-40B4-BE49-F238E27FC236}">
                <a16:creationId xmlns:a16="http://schemas.microsoft.com/office/drawing/2014/main" id="{795EDBA7-02F9-F177-0955-B3207DB3B604}"/>
              </a:ext>
            </a:extLst>
          </p:cNvPr>
          <p:cNvCxnSpPr>
            <a:stCxn id="6" idx="3"/>
            <a:endCxn id="7" idx="2"/>
          </p:cNvCxnSpPr>
          <p:nvPr/>
        </p:nvCxnSpPr>
        <p:spPr>
          <a:xfrm flipV="1">
            <a:off x="4052453" y="5085937"/>
            <a:ext cx="4966857" cy="110499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EF6A1D-53E7-DA42-081E-DFEE28905058}"/>
              </a:ext>
            </a:extLst>
          </p:cNvPr>
          <p:cNvSpPr txBox="1"/>
          <p:nvPr/>
        </p:nvSpPr>
        <p:spPr>
          <a:xfrm>
            <a:off x="113293" y="4771389"/>
            <a:ext cx="3939159" cy="646331"/>
          </a:xfrm>
          <a:prstGeom prst="rect">
            <a:avLst/>
          </a:prstGeom>
          <a:noFill/>
          <a:ln w="28575">
            <a:solidFill>
              <a:srgbClr val="146262"/>
            </a:solidFill>
          </a:ln>
        </p:spPr>
        <p:txBody>
          <a:bodyPr wrap="square" rtlCol="0">
            <a:spAutoFit/>
          </a:bodyPr>
          <a:lstStyle/>
          <a:p>
            <a:pPr algn="just"/>
            <a:r>
              <a:rPr lang="en-US" dirty="0"/>
              <a:t>You must choose one identifying name for your job, and provide a valid e-mail.</a:t>
            </a:r>
          </a:p>
        </p:txBody>
      </p:sp>
      <p:sp>
        <p:nvSpPr>
          <p:cNvPr id="10" name="Rectangle 9">
            <a:extLst>
              <a:ext uri="{FF2B5EF4-FFF2-40B4-BE49-F238E27FC236}">
                <a16:creationId xmlns:a16="http://schemas.microsoft.com/office/drawing/2014/main" id="{CF3C80B8-9B74-7054-48F9-CB2D40859CDC}"/>
              </a:ext>
            </a:extLst>
          </p:cNvPr>
          <p:cNvSpPr/>
          <p:nvPr/>
        </p:nvSpPr>
        <p:spPr>
          <a:xfrm>
            <a:off x="60864" y="735724"/>
            <a:ext cx="4143274" cy="48032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2601FAAB-6A7D-DA20-EFD1-6FD00135B0F2}"/>
              </a:ext>
            </a:extLst>
          </p:cNvPr>
          <p:cNvSpPr/>
          <p:nvPr/>
        </p:nvSpPr>
        <p:spPr>
          <a:xfrm>
            <a:off x="4256567" y="667069"/>
            <a:ext cx="5959488" cy="25893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4B9F06D3-ADD1-E1B8-FA1C-D40C30ED0AF0}"/>
              </a:ext>
            </a:extLst>
          </p:cNvPr>
          <p:cNvSpPr txBox="1"/>
          <p:nvPr/>
        </p:nvSpPr>
        <p:spPr>
          <a:xfrm>
            <a:off x="113294" y="5729266"/>
            <a:ext cx="3939159" cy="923330"/>
          </a:xfrm>
          <a:prstGeom prst="rect">
            <a:avLst/>
          </a:prstGeom>
          <a:noFill/>
          <a:ln w="28575">
            <a:solidFill>
              <a:srgbClr val="146262"/>
            </a:solidFill>
          </a:ln>
        </p:spPr>
        <p:txBody>
          <a:bodyPr wrap="square" rtlCol="0">
            <a:spAutoFit/>
          </a:bodyPr>
          <a:lstStyle/>
          <a:p>
            <a:pPr algn="just"/>
            <a:r>
              <a:rPr lang="en-US" dirty="0"/>
              <a:t>After accepting the terms of use, you can submit it by clicking on the </a:t>
            </a:r>
            <a:r>
              <a:rPr lang="en-US" i="1" dirty="0"/>
              <a:t>”Dock</a:t>
            </a:r>
            <a:r>
              <a:rPr lang="en-US" dirty="0"/>
              <a:t>” button.</a:t>
            </a:r>
          </a:p>
        </p:txBody>
      </p:sp>
      <p:sp>
        <p:nvSpPr>
          <p:cNvPr id="2" name="Slide Number Placeholder 1">
            <a:extLst>
              <a:ext uri="{FF2B5EF4-FFF2-40B4-BE49-F238E27FC236}">
                <a16:creationId xmlns:a16="http://schemas.microsoft.com/office/drawing/2014/main" id="{BE09C8E5-FE08-18BB-97CE-898CEBC5856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34</a:t>
            </a:fld>
            <a:endParaRPr lang="en-DE" dirty="0"/>
          </a:p>
        </p:txBody>
      </p:sp>
    </p:spTree>
    <p:extLst>
      <p:ext uri="{BB962C8B-B14F-4D97-AF65-F5344CB8AC3E}">
        <p14:creationId xmlns:p14="http://schemas.microsoft.com/office/powerpoint/2010/main" val="2871800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8C357-B163-86ED-7C3C-797C11194D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558691-B0A5-7A27-8B3E-3FDAFFA2A3BC}"/>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C0D0EBAA-49A9-C865-7720-139CE541015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FF261E3-0E76-2E0D-261D-F00E2058113C}"/>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B17F609C-B040-7E91-C870-055E3166DAC2}"/>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Slide Number Placeholder 4">
            <a:extLst>
              <a:ext uri="{FF2B5EF4-FFF2-40B4-BE49-F238E27FC236}">
                <a16:creationId xmlns:a16="http://schemas.microsoft.com/office/drawing/2014/main" id="{77E91F26-6002-080E-F8FB-88807FA8BCCF}"/>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35</a:t>
            </a:fld>
            <a:endParaRPr lang="en-DE"/>
          </a:p>
        </p:txBody>
      </p:sp>
    </p:spTree>
    <p:extLst>
      <p:ext uri="{BB962C8B-B14F-4D97-AF65-F5344CB8AC3E}">
        <p14:creationId xmlns:p14="http://schemas.microsoft.com/office/powerpoint/2010/main" val="4122824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38AA7-F14B-4890-4E77-7D8597DC29F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2CF7F8-07F0-2655-6FB5-F15F9D6FE568}"/>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5CDB6DFB-6F2E-D8D1-B254-385B6CA080A8}"/>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DB5D38A4-BFBE-F56C-BB6F-F7129A1C338A}"/>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3AA28D1D-C991-6326-5D0C-B6BFD9EC167B}"/>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708856E8-0E28-02A6-7E29-B1C2EEED9E1A}"/>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A76BC57B-E35C-F30E-EABD-470BEF7D1965}"/>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C3B2BD29-66F5-47F9-3A72-6B2B303EDD43}"/>
              </a:ext>
            </a:extLst>
          </p:cNvPr>
          <p:cNvSpPr/>
          <p:nvPr/>
        </p:nvSpPr>
        <p:spPr>
          <a:xfrm>
            <a:off x="4616108" y="1271752"/>
            <a:ext cx="6955782" cy="9993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E0A574AD-1F80-7782-48FD-06B43E57F51D}"/>
              </a:ext>
            </a:extLst>
          </p:cNvPr>
          <p:cNvCxnSpPr>
            <a:cxnSpLocks/>
            <a:stCxn id="5" idx="3"/>
            <a:endCxn id="7" idx="1"/>
          </p:cNvCxnSpPr>
          <p:nvPr/>
        </p:nvCxnSpPr>
        <p:spPr>
          <a:xfrm flipV="1">
            <a:off x="4193626" y="1771407"/>
            <a:ext cx="422482" cy="87872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BEF29E18-6329-1F99-1E20-940D1E487400}"/>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36</a:t>
            </a:fld>
            <a:endParaRPr lang="en-DE" dirty="0"/>
          </a:p>
        </p:txBody>
      </p:sp>
    </p:spTree>
    <p:extLst>
      <p:ext uri="{BB962C8B-B14F-4D97-AF65-F5344CB8AC3E}">
        <p14:creationId xmlns:p14="http://schemas.microsoft.com/office/powerpoint/2010/main" val="1661821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37D1B-DE20-6493-8BB4-E97134B468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3F2002-6E67-BA3D-A90C-B3084BEE532B}"/>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38A46C46-D31A-4D46-10C9-B76B3064F60D}"/>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6B91EB95-FDDE-A1DD-68C2-19619F36B323}"/>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pic>
        <p:nvPicPr>
          <p:cNvPr id="10" name="Picture 9">
            <a:extLst>
              <a:ext uri="{FF2B5EF4-FFF2-40B4-BE49-F238E27FC236}">
                <a16:creationId xmlns:a16="http://schemas.microsoft.com/office/drawing/2014/main" id="{E6DC8AA9-6A1D-5DA6-65C6-6ED69ADC2EB5}"/>
              </a:ext>
            </a:extLst>
          </p:cNvPr>
          <p:cNvPicPr>
            <a:picLocks noChangeAspect="1"/>
          </p:cNvPicPr>
          <p:nvPr/>
        </p:nvPicPr>
        <p:blipFill>
          <a:blip r:embed="rId3"/>
          <a:srcRect b="89769"/>
          <a:stretch/>
        </p:blipFill>
        <p:spPr>
          <a:xfrm>
            <a:off x="4325390" y="2271062"/>
            <a:ext cx="7753314" cy="566732"/>
          </a:xfrm>
          <a:prstGeom prst="rect">
            <a:avLst/>
          </a:prstGeom>
        </p:spPr>
      </p:pic>
      <p:sp>
        <p:nvSpPr>
          <p:cNvPr id="5" name="TextBox 4">
            <a:extLst>
              <a:ext uri="{FF2B5EF4-FFF2-40B4-BE49-F238E27FC236}">
                <a16:creationId xmlns:a16="http://schemas.microsoft.com/office/drawing/2014/main" id="{DB6D4211-ED0E-E019-3027-821234324E3B}"/>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sp>
        <p:nvSpPr>
          <p:cNvPr id="6" name="Rectangle 5">
            <a:extLst>
              <a:ext uri="{FF2B5EF4-FFF2-40B4-BE49-F238E27FC236}">
                <a16:creationId xmlns:a16="http://schemas.microsoft.com/office/drawing/2014/main" id="{946F553B-9646-4DB4-95CB-ACC72D8515B6}"/>
              </a:ext>
            </a:extLst>
          </p:cNvPr>
          <p:cNvSpPr/>
          <p:nvPr/>
        </p:nvSpPr>
        <p:spPr>
          <a:xfrm>
            <a:off x="60863" y="609600"/>
            <a:ext cx="4225391" cy="1145628"/>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F7DF81EB-7E63-B633-D8D3-B677256928E9}"/>
              </a:ext>
            </a:extLst>
          </p:cNvPr>
          <p:cNvSpPr/>
          <p:nvPr/>
        </p:nvSpPr>
        <p:spPr>
          <a:xfrm>
            <a:off x="6327228" y="2564523"/>
            <a:ext cx="1345324" cy="2732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 name="Elbow Connector 7">
            <a:extLst>
              <a:ext uri="{FF2B5EF4-FFF2-40B4-BE49-F238E27FC236}">
                <a16:creationId xmlns:a16="http://schemas.microsoft.com/office/drawing/2014/main" id="{3F2EB9C6-3CDA-DF2E-374A-447DA240C88F}"/>
              </a:ext>
            </a:extLst>
          </p:cNvPr>
          <p:cNvCxnSpPr>
            <a:cxnSpLocks/>
            <a:stCxn id="13" idx="1"/>
            <a:endCxn id="7" idx="2"/>
          </p:cNvCxnSpPr>
          <p:nvPr/>
        </p:nvCxnSpPr>
        <p:spPr>
          <a:xfrm rot="10800000">
            <a:off x="6999891" y="2837795"/>
            <a:ext cx="896317" cy="70510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E81E8F-1146-46B7-8B87-DB87C8A8AC8E}"/>
              </a:ext>
            </a:extLst>
          </p:cNvPr>
          <p:cNvSpPr txBox="1"/>
          <p:nvPr/>
        </p:nvSpPr>
        <p:spPr>
          <a:xfrm>
            <a:off x="7896207" y="3358237"/>
            <a:ext cx="3801807" cy="369332"/>
          </a:xfrm>
          <a:prstGeom prst="rect">
            <a:avLst/>
          </a:prstGeom>
          <a:noFill/>
          <a:ln w="28575">
            <a:solidFill>
              <a:srgbClr val="146262"/>
            </a:solidFill>
          </a:ln>
        </p:spPr>
        <p:txBody>
          <a:bodyPr wrap="square" rtlCol="0">
            <a:spAutoFit/>
          </a:bodyPr>
          <a:lstStyle/>
          <a:p>
            <a:pPr algn="ctr"/>
            <a:r>
              <a:rPr lang="en-DE" dirty="0"/>
              <a:t>Click on “Analyze” to see your results.</a:t>
            </a:r>
          </a:p>
        </p:txBody>
      </p:sp>
      <p:sp>
        <p:nvSpPr>
          <p:cNvPr id="9" name="Slide Number Placeholder 8">
            <a:extLst>
              <a:ext uri="{FF2B5EF4-FFF2-40B4-BE49-F238E27FC236}">
                <a16:creationId xmlns:a16="http://schemas.microsoft.com/office/drawing/2014/main" id="{1B931D8C-6463-BD84-ECDE-578BF36977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37</a:t>
            </a:fld>
            <a:endParaRPr lang="en-DE"/>
          </a:p>
        </p:txBody>
      </p:sp>
    </p:spTree>
    <p:extLst>
      <p:ext uri="{BB962C8B-B14F-4D97-AF65-F5344CB8AC3E}">
        <p14:creationId xmlns:p14="http://schemas.microsoft.com/office/powerpoint/2010/main" val="2519647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42CD1-4900-52F7-7583-E3C43288351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E496FA-2F52-AF25-AFE5-5A622EFB9B21}"/>
              </a:ext>
            </a:extLst>
          </p:cNvPr>
          <p:cNvSpPr txBox="1"/>
          <p:nvPr/>
        </p:nvSpPr>
        <p:spPr>
          <a:xfrm>
            <a:off x="113295" y="1772969"/>
            <a:ext cx="4080331" cy="1754326"/>
          </a:xfrm>
          <a:prstGeom prst="rect">
            <a:avLst/>
          </a:prstGeom>
          <a:noFill/>
          <a:ln w="28575">
            <a:solidFill>
              <a:srgbClr val="146262"/>
            </a:solidFill>
          </a:ln>
        </p:spPr>
        <p:txBody>
          <a:bodyPr wrap="square" rtlCol="0">
            <a:spAutoFit/>
          </a:bodyPr>
          <a:lstStyle/>
          <a:p>
            <a:pPr algn="just"/>
            <a:r>
              <a:rPr lang="en-DE" dirty="0"/>
              <a:t>You can stablish your own RMSD clustering criteria, which means you can set how distant the conformer within a cluster can be.</a:t>
            </a:r>
          </a:p>
          <a:p>
            <a:pPr algn="just"/>
            <a:r>
              <a:rPr lang="en-DE" dirty="0"/>
              <a:t>You can also set the number of poses you would like to visualize.</a:t>
            </a:r>
          </a:p>
        </p:txBody>
      </p:sp>
      <p:pic>
        <p:nvPicPr>
          <p:cNvPr id="3" name="Picture 2">
            <a:extLst>
              <a:ext uri="{FF2B5EF4-FFF2-40B4-BE49-F238E27FC236}">
                <a16:creationId xmlns:a16="http://schemas.microsoft.com/office/drawing/2014/main" id="{92CA2BAE-41D9-07F0-70ED-7819B54CF9FD}"/>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6EEFC9BC-DA69-6151-9E1A-B116E1618674}"/>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4" name="TextBox 3">
            <a:extLst>
              <a:ext uri="{FF2B5EF4-FFF2-40B4-BE49-F238E27FC236}">
                <a16:creationId xmlns:a16="http://schemas.microsoft.com/office/drawing/2014/main" id="{C6218457-37A9-CF2E-5A0A-38B634767A82}"/>
              </a:ext>
            </a:extLst>
          </p:cNvPr>
          <p:cNvSpPr txBox="1"/>
          <p:nvPr/>
        </p:nvSpPr>
        <p:spPr>
          <a:xfrm>
            <a:off x="113295" y="738910"/>
            <a:ext cx="4080333" cy="923330"/>
          </a:xfrm>
          <a:prstGeom prst="rect">
            <a:avLst/>
          </a:prstGeom>
          <a:noFill/>
          <a:ln w="28575">
            <a:solidFill>
              <a:srgbClr val="146262"/>
            </a:solidFill>
          </a:ln>
        </p:spPr>
        <p:txBody>
          <a:bodyPr wrap="square" rtlCol="0">
            <a:spAutoFit/>
          </a:bodyPr>
          <a:lstStyle/>
          <a:p>
            <a:pPr algn="just"/>
            <a:r>
              <a:rPr lang="en-US" dirty="0"/>
              <a:t>Once your run is over, you will receive an e-mail  with a link to access the “Results” page.</a:t>
            </a:r>
            <a:endParaRPr lang="en-DE" dirty="0"/>
          </a:p>
        </p:txBody>
      </p:sp>
      <p:sp>
        <p:nvSpPr>
          <p:cNvPr id="7" name="TextBox 6">
            <a:extLst>
              <a:ext uri="{FF2B5EF4-FFF2-40B4-BE49-F238E27FC236}">
                <a16:creationId xmlns:a16="http://schemas.microsoft.com/office/drawing/2014/main" id="{3E503055-79E8-DFA8-392C-80AE10F77BEC}"/>
              </a:ext>
            </a:extLst>
          </p:cNvPr>
          <p:cNvSpPr txBox="1"/>
          <p:nvPr/>
        </p:nvSpPr>
        <p:spPr>
          <a:xfrm>
            <a:off x="113295" y="3641526"/>
            <a:ext cx="4080332" cy="2862322"/>
          </a:xfrm>
          <a:prstGeom prst="rect">
            <a:avLst/>
          </a:prstGeom>
          <a:noFill/>
          <a:ln w="28575">
            <a:solidFill>
              <a:srgbClr val="146262"/>
            </a:solidFill>
          </a:ln>
        </p:spPr>
        <p:txBody>
          <a:bodyPr wrap="square">
            <a:spAutoFit/>
          </a:bodyPr>
          <a:lstStyle/>
          <a:p>
            <a:pPr algn="just"/>
            <a:r>
              <a:rPr lang="en-GB" dirty="0"/>
              <a:t>The docked poses that were obtained in all docking runs are clustered and ranked according to the total energy (composed by the intermolecular and intramolecular interactions, in terms of the electrostatic and van der Waals potentials, and the torsional energy of the ligand). For each docking run, only the top-ranked leaders of each cluster will be used to the final clustering analysis step.</a:t>
            </a:r>
            <a:endParaRPr lang="en-DE" dirty="0"/>
          </a:p>
        </p:txBody>
      </p:sp>
      <p:sp>
        <p:nvSpPr>
          <p:cNvPr id="5" name="Rectangle 4">
            <a:extLst>
              <a:ext uri="{FF2B5EF4-FFF2-40B4-BE49-F238E27FC236}">
                <a16:creationId xmlns:a16="http://schemas.microsoft.com/office/drawing/2014/main" id="{ECA95DE5-A23B-2980-3743-2619C098BFE4}"/>
              </a:ext>
            </a:extLst>
          </p:cNvPr>
          <p:cNvSpPr/>
          <p:nvPr/>
        </p:nvSpPr>
        <p:spPr>
          <a:xfrm>
            <a:off x="0" y="624765"/>
            <a:ext cx="4264526" cy="2955079"/>
          </a:xfrm>
          <a:prstGeom prst="rect">
            <a:avLst/>
          </a:prstGeom>
          <a:solidFill>
            <a:schemeClr val="bg1">
              <a:alpha val="944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9F317CF9-62E6-1C33-31B6-97051452191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Slide Number Placeholder 7">
            <a:extLst>
              <a:ext uri="{FF2B5EF4-FFF2-40B4-BE49-F238E27FC236}">
                <a16:creationId xmlns:a16="http://schemas.microsoft.com/office/drawing/2014/main" id="{A9B51850-53C5-9ED2-C162-985EFEFDDF81}"/>
              </a:ext>
            </a:extLst>
          </p:cNvPr>
          <p:cNvSpPr>
            <a:spLocks noGrp="1"/>
          </p:cNvSpPr>
          <p:nvPr>
            <p:ph type="sldNum" sz="quarter" idx="12"/>
          </p:nvPr>
        </p:nvSpPr>
        <p:spPr>
          <a:xfrm>
            <a:off x="9448800" y="6503848"/>
            <a:ext cx="2743200" cy="365125"/>
          </a:xfrm>
        </p:spPr>
        <p:txBody>
          <a:bodyPr/>
          <a:lstStyle/>
          <a:p>
            <a:fld id="{895E9B7B-5374-154C-82D1-69C0D2063D25}" type="slidenum">
              <a:rPr lang="en-DE" smtClean="0"/>
              <a:t>38</a:t>
            </a:fld>
            <a:endParaRPr lang="en-DE" dirty="0"/>
          </a:p>
        </p:txBody>
      </p:sp>
    </p:spTree>
    <p:extLst>
      <p:ext uri="{BB962C8B-B14F-4D97-AF65-F5344CB8AC3E}">
        <p14:creationId xmlns:p14="http://schemas.microsoft.com/office/powerpoint/2010/main" val="2847705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0189A-0178-4F60-7E48-C81A4861E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170FCB-7111-2EE9-8F5F-C73AA96F65A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99E7CA80-65AC-4824-943A-C2F3A29F152C}"/>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D5385E08-F46C-ED90-AF97-6DE43FB9D10F}"/>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39AC87FB-12F9-BE19-8411-214E8428BA88}"/>
              </a:ext>
            </a:extLst>
          </p:cNvPr>
          <p:cNvSpPr/>
          <p:nvPr/>
        </p:nvSpPr>
        <p:spPr>
          <a:xfrm>
            <a:off x="6327228" y="3428999"/>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D83B4C7E-F13A-DF67-EB2F-06AE55544B8B}"/>
              </a:ext>
            </a:extLst>
          </p:cNvPr>
          <p:cNvCxnSpPr>
            <a:cxnSpLocks/>
            <a:stCxn id="9" idx="3"/>
            <a:endCxn id="8" idx="0"/>
          </p:cNvCxnSpPr>
          <p:nvPr/>
        </p:nvCxnSpPr>
        <p:spPr>
          <a:xfrm>
            <a:off x="4232762" y="2194680"/>
            <a:ext cx="2457073" cy="12343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6CB25EA-99A0-5E63-D84B-2CD6E1F6CA04}"/>
              </a:ext>
            </a:extLst>
          </p:cNvPr>
          <p:cNvSpPr txBox="1"/>
          <p:nvPr/>
        </p:nvSpPr>
        <p:spPr>
          <a:xfrm>
            <a:off x="152431" y="902018"/>
            <a:ext cx="4080331" cy="2585323"/>
          </a:xfrm>
          <a:prstGeom prst="rect">
            <a:avLst/>
          </a:prstGeom>
          <a:noFill/>
          <a:ln w="28575">
            <a:solidFill>
              <a:srgbClr val="146262"/>
            </a:solidFill>
          </a:ln>
        </p:spPr>
        <p:txBody>
          <a:bodyPr wrap="square" rtlCol="0">
            <a:spAutoFit/>
          </a:bodyPr>
          <a:lstStyle/>
          <a:p>
            <a:pPr algn="just"/>
            <a:r>
              <a:rPr lang="en-DE" dirty="0"/>
              <a:t>This column lists the best compounds and poses found in the docking runs. As we only used one compound to dock, only one will be listed here. However, the run number may change based on the input parameters you set before running the molecular docking, and the clustering criteria and number of binding mode you set for your analysis.</a:t>
            </a:r>
          </a:p>
        </p:txBody>
      </p:sp>
      <p:sp>
        <p:nvSpPr>
          <p:cNvPr id="4" name="Slide Number Placeholder 3">
            <a:extLst>
              <a:ext uri="{FF2B5EF4-FFF2-40B4-BE49-F238E27FC236}">
                <a16:creationId xmlns:a16="http://schemas.microsoft.com/office/drawing/2014/main" id="{D6736C25-3F75-2E65-BE04-E0204FDDCA5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39</a:t>
            </a:fld>
            <a:endParaRPr lang="en-DE" dirty="0"/>
          </a:p>
        </p:txBody>
      </p:sp>
    </p:spTree>
    <p:extLst>
      <p:ext uri="{BB962C8B-B14F-4D97-AF65-F5344CB8AC3E}">
        <p14:creationId xmlns:p14="http://schemas.microsoft.com/office/powerpoint/2010/main" val="365666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E5EC-3BA8-E70C-5360-06B5470C9E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6FE6AA-46D0-5964-749D-DD5462E2E325}"/>
              </a:ext>
            </a:extLst>
          </p:cNvPr>
          <p:cNvPicPr>
            <a:picLocks noChangeAspect="1"/>
          </p:cNvPicPr>
          <p:nvPr/>
        </p:nvPicPr>
        <p:blipFill>
          <a:blip r:embed="rId2"/>
          <a:stretch>
            <a:fillRect/>
          </a:stretch>
        </p:blipFill>
        <p:spPr>
          <a:xfrm>
            <a:off x="3947423" y="947573"/>
            <a:ext cx="8244577" cy="4962853"/>
          </a:xfrm>
          <a:prstGeom prst="rect">
            <a:avLst/>
          </a:prstGeom>
        </p:spPr>
      </p:pic>
      <p:sp>
        <p:nvSpPr>
          <p:cNvPr id="2" name="TextBox 1">
            <a:extLst>
              <a:ext uri="{FF2B5EF4-FFF2-40B4-BE49-F238E27FC236}">
                <a16:creationId xmlns:a16="http://schemas.microsoft.com/office/drawing/2014/main" id="{4CA94A95-F0E6-1F3E-8322-B9ABD6EC7D13}"/>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7" name="TextBox 6">
            <a:extLst>
              <a:ext uri="{FF2B5EF4-FFF2-40B4-BE49-F238E27FC236}">
                <a16:creationId xmlns:a16="http://schemas.microsoft.com/office/drawing/2014/main" id="{868E9F74-E245-490C-6823-C877163747E0}"/>
              </a:ext>
            </a:extLst>
          </p:cNvPr>
          <p:cNvSpPr txBox="1"/>
          <p:nvPr/>
        </p:nvSpPr>
        <p:spPr>
          <a:xfrm>
            <a:off x="94593" y="1720840"/>
            <a:ext cx="3794235" cy="3416320"/>
          </a:xfrm>
          <a:prstGeom prst="rect">
            <a:avLst/>
          </a:prstGeom>
          <a:noFill/>
          <a:ln w="28575">
            <a:solidFill>
              <a:srgbClr val="146262"/>
            </a:solidFill>
          </a:ln>
        </p:spPr>
        <p:txBody>
          <a:bodyPr wrap="square">
            <a:spAutoFit/>
          </a:bodyPr>
          <a:lstStyle/>
          <a:p>
            <a:pPr algn="just"/>
            <a:r>
              <a:rPr lang="en-GB" dirty="0" err="1"/>
              <a:t>DockThor</a:t>
            </a:r>
            <a:r>
              <a:rPr lang="en-GB" dirty="0"/>
              <a:t>® is a free protein-ligand docking server developed by the </a:t>
            </a:r>
            <a:r>
              <a:rPr lang="en-GB" i="1" dirty="0"/>
              <a:t>Grupo de </a:t>
            </a:r>
            <a:r>
              <a:rPr lang="en-GB" i="1" dirty="0" err="1"/>
              <a:t>Modelagem</a:t>
            </a:r>
            <a:r>
              <a:rPr lang="en-GB" i="1" dirty="0"/>
              <a:t> Molecular </a:t>
            </a:r>
            <a:r>
              <a:rPr lang="en-GB" i="1" dirty="0" err="1"/>
              <a:t>em</a:t>
            </a:r>
            <a:r>
              <a:rPr lang="en-GB" i="1" dirty="0"/>
              <a:t> Sistemas </a:t>
            </a:r>
            <a:r>
              <a:rPr lang="en-GB" i="1" dirty="0" err="1"/>
              <a:t>Biológicos</a:t>
            </a:r>
            <a:r>
              <a:rPr lang="en-GB" dirty="0"/>
              <a:t> at the </a:t>
            </a:r>
            <a:r>
              <a:rPr lang="en-GB" i="1" dirty="0"/>
              <a:t>National Laboratory for Scientific Computing (LNCC/MCTIC)</a:t>
            </a:r>
            <a:r>
              <a:rPr lang="en-GB" dirty="0"/>
              <a:t>, from Brazil. The implemented program is a flexible-ligand and rigid-receptor grid-based method that employs a multiple solution genetic algorithm and the MMFF94S molecular force field scoring function for pose prediction.</a:t>
            </a:r>
            <a:endParaRPr lang="en-DE" dirty="0"/>
          </a:p>
        </p:txBody>
      </p:sp>
      <p:sp>
        <p:nvSpPr>
          <p:cNvPr id="8" name="TextBox 7">
            <a:extLst>
              <a:ext uri="{FF2B5EF4-FFF2-40B4-BE49-F238E27FC236}">
                <a16:creationId xmlns:a16="http://schemas.microsoft.com/office/drawing/2014/main" id="{1C21BF78-2BEC-2757-E766-3F03D5C72420}"/>
              </a:ext>
            </a:extLst>
          </p:cNvPr>
          <p:cNvSpPr txBox="1"/>
          <p:nvPr/>
        </p:nvSpPr>
        <p:spPr>
          <a:xfrm>
            <a:off x="4003203" y="6488668"/>
            <a:ext cx="6394828" cy="369332"/>
          </a:xfrm>
          <a:prstGeom prst="rect">
            <a:avLst/>
          </a:prstGeom>
          <a:noFill/>
        </p:spPr>
        <p:txBody>
          <a:bodyPr wrap="none" rtlCol="0">
            <a:spAutoFit/>
          </a:bodyPr>
          <a:lstStyle/>
          <a:p>
            <a:r>
              <a:rPr lang="en-DE" dirty="0"/>
              <a:t>To access the portal you should go to: </a:t>
            </a:r>
            <a:r>
              <a:rPr lang="en-DE" sz="1800" dirty="0">
                <a:hlinkClick r:id="rId3"/>
              </a:rPr>
              <a:t>https://dockthor.lncc.br/v2/</a:t>
            </a:r>
            <a:endParaRPr lang="en-DE" sz="1800" dirty="0"/>
          </a:p>
        </p:txBody>
      </p:sp>
      <p:sp>
        <p:nvSpPr>
          <p:cNvPr id="3" name="Slide Number Placeholder 2">
            <a:extLst>
              <a:ext uri="{FF2B5EF4-FFF2-40B4-BE49-F238E27FC236}">
                <a16:creationId xmlns:a16="http://schemas.microsoft.com/office/drawing/2014/main" id="{9A72B08F-E268-941A-3ADF-11FAB93FA1D8}"/>
              </a:ext>
            </a:extLst>
          </p:cNvPr>
          <p:cNvSpPr>
            <a:spLocks noGrp="1"/>
          </p:cNvSpPr>
          <p:nvPr>
            <p:ph type="sldNum" sz="quarter" idx="12"/>
          </p:nvPr>
        </p:nvSpPr>
        <p:spPr>
          <a:xfrm>
            <a:off x="9446623" y="6492875"/>
            <a:ext cx="2743200" cy="365125"/>
          </a:xfrm>
        </p:spPr>
        <p:txBody>
          <a:bodyPr/>
          <a:lstStyle/>
          <a:p>
            <a:fld id="{895E9B7B-5374-154C-82D1-69C0D2063D25}" type="slidenum">
              <a:rPr lang="en-DE" smtClean="0"/>
              <a:t>4</a:t>
            </a:fld>
            <a:endParaRPr lang="en-DE"/>
          </a:p>
        </p:txBody>
      </p:sp>
    </p:spTree>
    <p:extLst>
      <p:ext uri="{BB962C8B-B14F-4D97-AF65-F5344CB8AC3E}">
        <p14:creationId xmlns:p14="http://schemas.microsoft.com/office/powerpoint/2010/main" val="293757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84E2E-68A9-69C3-079D-59B0B8A994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577EC32-DC23-093A-4F69-0E417B745395}"/>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825B08FB-0CDB-49BA-6F73-C6375D0E2E03}"/>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850C090C-165F-F081-BBA3-7971349F74F2}"/>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5D0C9311-B1DA-DD4A-DFB0-B82E837DD6CF}"/>
              </a:ext>
            </a:extLst>
          </p:cNvPr>
          <p:cNvSpPr/>
          <p:nvPr/>
        </p:nvSpPr>
        <p:spPr>
          <a:xfrm>
            <a:off x="7252138"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8B4FD9F8-AA92-542B-36AF-C42287E08729}"/>
              </a:ext>
            </a:extLst>
          </p:cNvPr>
          <p:cNvCxnSpPr>
            <a:cxnSpLocks/>
            <a:stCxn id="9" idx="3"/>
            <a:endCxn id="8" idx="0"/>
          </p:cNvCxnSpPr>
          <p:nvPr/>
        </p:nvCxnSpPr>
        <p:spPr>
          <a:xfrm>
            <a:off x="4232762" y="1640682"/>
            <a:ext cx="3381983" cy="178831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5E8280-7FBF-AA85-953B-2CB824D0C957}"/>
              </a:ext>
            </a:extLst>
          </p:cNvPr>
          <p:cNvSpPr txBox="1"/>
          <p:nvPr/>
        </p:nvSpPr>
        <p:spPr>
          <a:xfrm>
            <a:off x="152431" y="902018"/>
            <a:ext cx="4080331" cy="1477328"/>
          </a:xfrm>
          <a:prstGeom prst="rect">
            <a:avLst/>
          </a:prstGeom>
          <a:noFill/>
          <a:ln w="28575">
            <a:solidFill>
              <a:srgbClr val="146262"/>
            </a:solidFill>
          </a:ln>
        </p:spPr>
        <p:txBody>
          <a:bodyPr wrap="square" rtlCol="0">
            <a:spAutoFit/>
          </a:bodyPr>
          <a:lstStyle/>
          <a:p>
            <a:pPr algn="just"/>
            <a:r>
              <a:rPr lang="en-GB" dirty="0"/>
              <a:t>The predicted affinity considers the total energy, and includes terms related to entropy and </a:t>
            </a:r>
            <a:r>
              <a:rPr lang="en-GB" dirty="0" err="1"/>
              <a:t>desolvation</a:t>
            </a:r>
            <a:r>
              <a:rPr lang="en-GB" dirty="0"/>
              <a:t>, to provide a more accurate representation of the binding environment.</a:t>
            </a:r>
          </a:p>
        </p:txBody>
      </p:sp>
      <p:sp>
        <p:nvSpPr>
          <p:cNvPr id="5" name="TextBox 4">
            <a:extLst>
              <a:ext uri="{FF2B5EF4-FFF2-40B4-BE49-F238E27FC236}">
                <a16:creationId xmlns:a16="http://schemas.microsoft.com/office/drawing/2014/main" id="{76D49A0D-66E4-AF34-C7FB-554A07AFCA0D}"/>
              </a:ext>
            </a:extLst>
          </p:cNvPr>
          <p:cNvSpPr txBox="1"/>
          <p:nvPr/>
        </p:nvSpPr>
        <p:spPr>
          <a:xfrm>
            <a:off x="152431" y="2789813"/>
            <a:ext cx="4080331" cy="923330"/>
          </a:xfrm>
          <a:prstGeom prst="rect">
            <a:avLst/>
          </a:prstGeom>
          <a:noFill/>
          <a:ln w="28575">
            <a:solidFill>
              <a:srgbClr val="146262"/>
            </a:solidFill>
          </a:ln>
        </p:spPr>
        <p:txBody>
          <a:bodyPr wrap="square" rtlCol="0">
            <a:spAutoFit/>
          </a:bodyPr>
          <a:lstStyle/>
          <a:p>
            <a:pPr algn="just"/>
            <a:r>
              <a:rPr lang="en-GB" dirty="0"/>
              <a:t>This should only be taken into account when you are comparing 2 or more ligands.</a:t>
            </a:r>
            <a:endParaRPr lang="en-DE" dirty="0"/>
          </a:p>
        </p:txBody>
      </p:sp>
      <p:sp>
        <p:nvSpPr>
          <p:cNvPr id="4" name="Slide Number Placeholder 3">
            <a:extLst>
              <a:ext uri="{FF2B5EF4-FFF2-40B4-BE49-F238E27FC236}">
                <a16:creationId xmlns:a16="http://schemas.microsoft.com/office/drawing/2014/main" id="{71AA7082-72F8-577F-EAC7-B3B2806996E5}"/>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40</a:t>
            </a:fld>
            <a:endParaRPr lang="en-DE" dirty="0"/>
          </a:p>
        </p:txBody>
      </p:sp>
    </p:spTree>
    <p:extLst>
      <p:ext uri="{BB962C8B-B14F-4D97-AF65-F5344CB8AC3E}">
        <p14:creationId xmlns:p14="http://schemas.microsoft.com/office/powerpoint/2010/main" val="401848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8E415-FD6B-C7AB-F9E5-D188931AF5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2B721D-5DB5-F10B-D555-51DECDBA2C63}"/>
              </a:ext>
            </a:extLst>
          </p:cNvPr>
          <p:cNvPicPr>
            <a:picLocks noChangeAspect="1"/>
          </p:cNvPicPr>
          <p:nvPr/>
        </p:nvPicPr>
        <p:blipFill>
          <a:blip r:embed="rId2"/>
          <a:stretch>
            <a:fillRect/>
          </a:stretch>
        </p:blipFill>
        <p:spPr>
          <a:xfrm>
            <a:off x="4325390" y="91441"/>
            <a:ext cx="7714179" cy="2267486"/>
          </a:xfrm>
          <a:prstGeom prst="rect">
            <a:avLst/>
          </a:prstGeom>
        </p:spPr>
      </p:pic>
      <p:sp>
        <p:nvSpPr>
          <p:cNvPr id="2" name="TextBox 1">
            <a:extLst>
              <a:ext uri="{FF2B5EF4-FFF2-40B4-BE49-F238E27FC236}">
                <a16:creationId xmlns:a16="http://schemas.microsoft.com/office/drawing/2014/main" id="{ACD66E84-C47F-3E45-0BBA-CC7FCB2BFE92}"/>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pic>
        <p:nvPicPr>
          <p:cNvPr id="10" name="Picture 9">
            <a:extLst>
              <a:ext uri="{FF2B5EF4-FFF2-40B4-BE49-F238E27FC236}">
                <a16:creationId xmlns:a16="http://schemas.microsoft.com/office/drawing/2014/main" id="{050FB1C2-30D0-F8E0-A5A0-3FE5E0230281}"/>
              </a:ext>
            </a:extLst>
          </p:cNvPr>
          <p:cNvPicPr>
            <a:picLocks noChangeAspect="1"/>
          </p:cNvPicPr>
          <p:nvPr/>
        </p:nvPicPr>
        <p:blipFill>
          <a:blip r:embed="rId3"/>
          <a:stretch>
            <a:fillRect/>
          </a:stretch>
        </p:blipFill>
        <p:spPr>
          <a:xfrm>
            <a:off x="4325390" y="2271061"/>
            <a:ext cx="7753314" cy="5539439"/>
          </a:xfrm>
          <a:prstGeom prst="rect">
            <a:avLst/>
          </a:prstGeom>
        </p:spPr>
      </p:pic>
      <p:sp>
        <p:nvSpPr>
          <p:cNvPr id="8" name="Rectangle 7">
            <a:extLst>
              <a:ext uri="{FF2B5EF4-FFF2-40B4-BE49-F238E27FC236}">
                <a16:creationId xmlns:a16="http://schemas.microsoft.com/office/drawing/2014/main" id="{CE774F1B-94FE-CB26-885D-163EF5071C7C}"/>
              </a:ext>
            </a:extLst>
          </p:cNvPr>
          <p:cNvSpPr/>
          <p:nvPr/>
        </p:nvSpPr>
        <p:spPr>
          <a:xfrm>
            <a:off x="8202047" y="3429000"/>
            <a:ext cx="725213" cy="8066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2D1C4407-C3F5-5E18-BFBF-EE58D52BB41E}"/>
              </a:ext>
            </a:extLst>
          </p:cNvPr>
          <p:cNvCxnSpPr>
            <a:cxnSpLocks/>
            <a:stCxn id="9" idx="3"/>
            <a:endCxn id="8" idx="0"/>
          </p:cNvCxnSpPr>
          <p:nvPr/>
        </p:nvCxnSpPr>
        <p:spPr>
          <a:xfrm>
            <a:off x="4232762" y="1779181"/>
            <a:ext cx="4331892" cy="1649819"/>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DCCA86-962F-41A2-3D90-CBD2D1E91287}"/>
              </a:ext>
            </a:extLst>
          </p:cNvPr>
          <p:cNvSpPr txBox="1"/>
          <p:nvPr/>
        </p:nvSpPr>
        <p:spPr>
          <a:xfrm>
            <a:off x="152431" y="902018"/>
            <a:ext cx="4080331" cy="1754326"/>
          </a:xfrm>
          <a:prstGeom prst="rect">
            <a:avLst/>
          </a:prstGeom>
          <a:noFill/>
          <a:ln w="28575">
            <a:solidFill>
              <a:srgbClr val="146262"/>
            </a:solidFill>
          </a:ln>
        </p:spPr>
        <p:txBody>
          <a:bodyPr wrap="square" rtlCol="0">
            <a:spAutoFit/>
          </a:bodyPr>
          <a:lstStyle/>
          <a:p>
            <a:pPr algn="just"/>
            <a:r>
              <a:rPr lang="en-DE" dirty="0"/>
              <a:t>The </a:t>
            </a:r>
            <a:r>
              <a:rPr lang="en-DE" i="1" dirty="0"/>
              <a:t>Total Energy</a:t>
            </a:r>
            <a:r>
              <a:rPr lang="en-DE" dirty="0"/>
              <a:t> combines intermolecular protein-ligand interactions and intramolecular interactions in terms of van der Waals and electrostatic potentials, and the torsional energy of the ligand.</a:t>
            </a:r>
          </a:p>
        </p:txBody>
      </p:sp>
      <p:sp>
        <p:nvSpPr>
          <p:cNvPr id="6" name="TextBox 5">
            <a:extLst>
              <a:ext uri="{FF2B5EF4-FFF2-40B4-BE49-F238E27FC236}">
                <a16:creationId xmlns:a16="http://schemas.microsoft.com/office/drawing/2014/main" id="{659DF66C-926F-4234-14F5-DFE5CB248E09}"/>
              </a:ext>
            </a:extLst>
          </p:cNvPr>
          <p:cNvSpPr txBox="1"/>
          <p:nvPr/>
        </p:nvSpPr>
        <p:spPr>
          <a:xfrm>
            <a:off x="152431" y="3463002"/>
            <a:ext cx="4080331" cy="1200329"/>
          </a:xfrm>
          <a:prstGeom prst="rect">
            <a:avLst/>
          </a:prstGeom>
          <a:noFill/>
          <a:ln w="28575">
            <a:solidFill>
              <a:srgbClr val="146262"/>
            </a:solidFill>
          </a:ln>
        </p:spPr>
        <p:txBody>
          <a:bodyPr wrap="square">
            <a:spAutoFit/>
          </a:bodyPr>
          <a:lstStyle/>
          <a:p>
            <a:pPr algn="just"/>
            <a:r>
              <a:rPr lang="en-GB" dirty="0"/>
              <a:t>You should consider the most negative value as the best pose; however, a visual inspection is necessary to verify the binding modes.</a:t>
            </a:r>
            <a:endParaRPr lang="en-DE" dirty="0"/>
          </a:p>
        </p:txBody>
      </p:sp>
      <p:sp>
        <p:nvSpPr>
          <p:cNvPr id="4" name="Slide Number Placeholder 3">
            <a:extLst>
              <a:ext uri="{FF2B5EF4-FFF2-40B4-BE49-F238E27FC236}">
                <a16:creationId xmlns:a16="http://schemas.microsoft.com/office/drawing/2014/main" id="{7576D2BA-95EA-2374-221E-E856B5E4331B}"/>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41</a:t>
            </a:fld>
            <a:endParaRPr lang="en-DE" dirty="0"/>
          </a:p>
        </p:txBody>
      </p:sp>
    </p:spTree>
    <p:extLst>
      <p:ext uri="{BB962C8B-B14F-4D97-AF65-F5344CB8AC3E}">
        <p14:creationId xmlns:p14="http://schemas.microsoft.com/office/powerpoint/2010/main" val="1370100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063EE-4E6F-E811-2081-2A1D4B7A43DC}"/>
              </a:ext>
            </a:extLst>
          </p:cNvPr>
          <p:cNvPicPr>
            <a:picLocks noChangeAspect="1"/>
          </p:cNvPicPr>
          <p:nvPr/>
        </p:nvPicPr>
        <p:blipFill>
          <a:blip r:embed="rId2"/>
          <a:stretch>
            <a:fillRect/>
          </a:stretch>
        </p:blipFill>
        <p:spPr>
          <a:xfrm>
            <a:off x="-31530" y="2312276"/>
            <a:ext cx="6259112" cy="4545724"/>
          </a:xfrm>
          <a:prstGeom prst="rect">
            <a:avLst/>
          </a:prstGeom>
        </p:spPr>
      </p:pic>
      <p:pic>
        <p:nvPicPr>
          <p:cNvPr id="7" name="Picture 6">
            <a:extLst>
              <a:ext uri="{FF2B5EF4-FFF2-40B4-BE49-F238E27FC236}">
                <a16:creationId xmlns:a16="http://schemas.microsoft.com/office/drawing/2014/main" id="{63F51B58-5689-CD39-BE71-228B82CF2BCA}"/>
              </a:ext>
            </a:extLst>
          </p:cNvPr>
          <p:cNvPicPr>
            <a:picLocks noChangeAspect="1"/>
          </p:cNvPicPr>
          <p:nvPr/>
        </p:nvPicPr>
        <p:blipFill>
          <a:blip r:embed="rId3"/>
          <a:stretch>
            <a:fillRect/>
          </a:stretch>
        </p:blipFill>
        <p:spPr>
          <a:xfrm>
            <a:off x="6122464" y="2312276"/>
            <a:ext cx="6101066" cy="4545724"/>
          </a:xfrm>
          <a:prstGeom prst="rect">
            <a:avLst/>
          </a:prstGeom>
        </p:spPr>
      </p:pic>
      <p:pic>
        <p:nvPicPr>
          <p:cNvPr id="8" name="Picture 7">
            <a:extLst>
              <a:ext uri="{FF2B5EF4-FFF2-40B4-BE49-F238E27FC236}">
                <a16:creationId xmlns:a16="http://schemas.microsoft.com/office/drawing/2014/main" id="{E3ACB05D-3DAF-9C5B-DF6F-4A4694AF64E3}"/>
              </a:ext>
            </a:extLst>
          </p:cNvPr>
          <p:cNvPicPr>
            <a:picLocks noChangeAspect="1"/>
          </p:cNvPicPr>
          <p:nvPr/>
        </p:nvPicPr>
        <p:blipFill>
          <a:blip r:embed="rId4"/>
          <a:stretch>
            <a:fillRect/>
          </a:stretch>
        </p:blipFill>
        <p:spPr>
          <a:xfrm>
            <a:off x="5381605" y="460625"/>
            <a:ext cx="7031113" cy="1127907"/>
          </a:xfrm>
          <a:prstGeom prst="rect">
            <a:avLst/>
          </a:prstGeom>
        </p:spPr>
      </p:pic>
      <p:sp>
        <p:nvSpPr>
          <p:cNvPr id="9" name="TextBox 8">
            <a:extLst>
              <a:ext uri="{FF2B5EF4-FFF2-40B4-BE49-F238E27FC236}">
                <a16:creationId xmlns:a16="http://schemas.microsoft.com/office/drawing/2014/main" id="{730FA22B-46DE-84E7-3C79-59B8DDE703D5}"/>
              </a:ext>
            </a:extLst>
          </p:cNvPr>
          <p:cNvSpPr txBox="1"/>
          <p:nvPr/>
        </p:nvSpPr>
        <p:spPr>
          <a:xfrm>
            <a:off x="269965" y="91441"/>
            <a:ext cx="2085058" cy="400110"/>
          </a:xfrm>
          <a:prstGeom prst="rect">
            <a:avLst/>
          </a:prstGeom>
          <a:noFill/>
          <a:ln w="28575">
            <a:solidFill>
              <a:srgbClr val="146262"/>
            </a:solidFill>
          </a:ln>
        </p:spPr>
        <p:txBody>
          <a:bodyPr wrap="none" rtlCol="0">
            <a:spAutoFit/>
          </a:bodyPr>
          <a:lstStyle/>
          <a:p>
            <a:r>
              <a:rPr lang="en-DE" sz="2000" dirty="0"/>
              <a:t>DockThor </a:t>
            </a:r>
            <a:r>
              <a:rPr lang="en-US" sz="2000" dirty="0"/>
              <a:t>Analysis</a:t>
            </a:r>
            <a:endParaRPr lang="en-DE" sz="2000" dirty="0"/>
          </a:p>
        </p:txBody>
      </p:sp>
      <p:sp>
        <p:nvSpPr>
          <p:cNvPr id="10" name="Rectangle 9">
            <a:extLst>
              <a:ext uri="{FF2B5EF4-FFF2-40B4-BE49-F238E27FC236}">
                <a16:creationId xmlns:a16="http://schemas.microsoft.com/office/drawing/2014/main" id="{EE1C9111-19AA-22A6-A759-D9FF1ADF15DA}"/>
              </a:ext>
            </a:extLst>
          </p:cNvPr>
          <p:cNvSpPr/>
          <p:nvPr/>
        </p:nvSpPr>
        <p:spPr>
          <a:xfrm>
            <a:off x="8734096" y="6180082"/>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AC966B8B-F01A-8EC2-9651-D6FAD1F9BD54}"/>
              </a:ext>
            </a:extLst>
          </p:cNvPr>
          <p:cNvSpPr/>
          <p:nvPr/>
        </p:nvSpPr>
        <p:spPr>
          <a:xfrm>
            <a:off x="2646081" y="5759667"/>
            <a:ext cx="451945" cy="4204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3C5CBB14-07F4-6B39-B7B6-56B90B5C7F8C}"/>
              </a:ext>
            </a:extLst>
          </p:cNvPr>
          <p:cNvSpPr txBox="1"/>
          <p:nvPr/>
        </p:nvSpPr>
        <p:spPr>
          <a:xfrm>
            <a:off x="145601" y="1041129"/>
            <a:ext cx="4418843" cy="923330"/>
          </a:xfrm>
          <a:prstGeom prst="rect">
            <a:avLst/>
          </a:prstGeom>
          <a:noFill/>
          <a:ln w="28575">
            <a:solidFill>
              <a:srgbClr val="146262"/>
            </a:solidFill>
          </a:ln>
        </p:spPr>
        <p:txBody>
          <a:bodyPr wrap="square">
            <a:spAutoFit/>
          </a:bodyPr>
          <a:lstStyle/>
          <a:p>
            <a:pPr algn="just"/>
            <a:r>
              <a:rPr lang="en-GB" dirty="0"/>
              <a:t>Here are two examples of different sets of analysis parameters resulting in varying ranked poses and binding modes.</a:t>
            </a:r>
            <a:endParaRPr lang="en-DE" dirty="0"/>
          </a:p>
        </p:txBody>
      </p:sp>
      <p:sp>
        <p:nvSpPr>
          <p:cNvPr id="2" name="Slide Number Placeholder 1">
            <a:extLst>
              <a:ext uri="{FF2B5EF4-FFF2-40B4-BE49-F238E27FC236}">
                <a16:creationId xmlns:a16="http://schemas.microsoft.com/office/drawing/2014/main" id="{63A06A62-819C-4768-A44F-03D71113CEB6}"/>
              </a:ext>
            </a:extLst>
          </p:cNvPr>
          <p:cNvSpPr>
            <a:spLocks noGrp="1"/>
          </p:cNvSpPr>
          <p:nvPr>
            <p:ph type="sldNum" sz="quarter" idx="12"/>
          </p:nvPr>
        </p:nvSpPr>
        <p:spPr>
          <a:xfrm>
            <a:off x="9480330" y="6492875"/>
            <a:ext cx="2743200" cy="365125"/>
          </a:xfrm>
        </p:spPr>
        <p:txBody>
          <a:bodyPr/>
          <a:lstStyle/>
          <a:p>
            <a:fld id="{895E9B7B-5374-154C-82D1-69C0D2063D25}" type="slidenum">
              <a:rPr lang="en-DE" smtClean="0"/>
              <a:t>42</a:t>
            </a:fld>
            <a:endParaRPr lang="en-DE" dirty="0"/>
          </a:p>
        </p:txBody>
      </p:sp>
    </p:spTree>
    <p:extLst>
      <p:ext uri="{BB962C8B-B14F-4D97-AF65-F5344CB8AC3E}">
        <p14:creationId xmlns:p14="http://schemas.microsoft.com/office/powerpoint/2010/main" val="390050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4D23-92E3-38AE-4323-974294D227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AC78B83-BBDE-A2D0-0988-D7C6C34EAEFA}"/>
              </a:ext>
            </a:extLst>
          </p:cNvPr>
          <p:cNvPicPr>
            <a:picLocks noChangeAspect="1"/>
          </p:cNvPicPr>
          <p:nvPr/>
        </p:nvPicPr>
        <p:blipFill>
          <a:blip r:embed="rId2"/>
          <a:stretch>
            <a:fillRect/>
          </a:stretch>
        </p:blipFill>
        <p:spPr>
          <a:xfrm>
            <a:off x="269965" y="722810"/>
            <a:ext cx="9707480" cy="5843452"/>
          </a:xfrm>
          <a:prstGeom prst="rect">
            <a:avLst/>
          </a:prstGeom>
        </p:spPr>
      </p:pic>
      <p:sp>
        <p:nvSpPr>
          <p:cNvPr id="2" name="Rectangle 1">
            <a:extLst>
              <a:ext uri="{FF2B5EF4-FFF2-40B4-BE49-F238E27FC236}">
                <a16:creationId xmlns:a16="http://schemas.microsoft.com/office/drawing/2014/main" id="{F6217947-0D4D-285B-6A59-9603A4085839}"/>
              </a:ext>
            </a:extLst>
          </p:cNvPr>
          <p:cNvSpPr/>
          <p:nvPr/>
        </p:nvSpPr>
        <p:spPr>
          <a:xfrm>
            <a:off x="8699864" y="1489167"/>
            <a:ext cx="1097280"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18836CBF-5D81-58AA-EC66-5919E0DDBDB9}"/>
              </a:ext>
            </a:extLst>
          </p:cNvPr>
          <p:cNvSpPr txBox="1"/>
          <p:nvPr/>
        </p:nvSpPr>
        <p:spPr>
          <a:xfrm>
            <a:off x="9936481" y="2123944"/>
            <a:ext cx="2281646" cy="3416320"/>
          </a:xfrm>
          <a:prstGeom prst="rect">
            <a:avLst/>
          </a:prstGeom>
          <a:noFill/>
        </p:spPr>
        <p:txBody>
          <a:bodyPr wrap="square" rtlCol="0">
            <a:spAutoFit/>
          </a:bodyPr>
          <a:lstStyle/>
          <a:p>
            <a:pPr algn="just"/>
            <a:r>
              <a:rPr lang="en-DE" dirty="0"/>
              <a:t>Although the platform does not require a user account to be used, you can create one if you want to have access to your history of submitted jobs. However, only providing your email at the end of the process is enough to retrieve your results.</a:t>
            </a:r>
          </a:p>
        </p:txBody>
      </p:sp>
      <p:cxnSp>
        <p:nvCxnSpPr>
          <p:cNvPr id="7" name="Elbow Connector 6">
            <a:extLst>
              <a:ext uri="{FF2B5EF4-FFF2-40B4-BE49-F238E27FC236}">
                <a16:creationId xmlns:a16="http://schemas.microsoft.com/office/drawing/2014/main" id="{6BDB1172-5AD3-E6F1-0635-C18548D12EDA}"/>
              </a:ext>
            </a:extLst>
          </p:cNvPr>
          <p:cNvCxnSpPr>
            <a:cxnSpLocks/>
            <a:stCxn id="3" idx="0"/>
            <a:endCxn id="2" idx="3"/>
          </p:cNvCxnSpPr>
          <p:nvPr/>
        </p:nvCxnSpPr>
        <p:spPr>
          <a:xfrm rot="16200000" flipV="1">
            <a:off x="10198213" y="1244853"/>
            <a:ext cx="478023" cy="128016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4DBB46-451F-0EB3-E672-FA6F0EAD13BF}"/>
              </a:ext>
            </a:extLst>
          </p:cNvPr>
          <p:cNvSpPr txBox="1"/>
          <p:nvPr/>
        </p:nvSpPr>
        <p:spPr>
          <a:xfrm>
            <a:off x="269965" y="91441"/>
            <a:ext cx="2466829" cy="400110"/>
          </a:xfrm>
          <a:prstGeom prst="rect">
            <a:avLst/>
          </a:prstGeom>
          <a:noFill/>
          <a:ln w="28575">
            <a:solidFill>
              <a:srgbClr val="146262"/>
            </a:solidFill>
          </a:ln>
        </p:spPr>
        <p:txBody>
          <a:bodyPr wrap="none" rtlCol="0">
            <a:spAutoFit/>
          </a:bodyPr>
          <a:lstStyle/>
          <a:p>
            <a:r>
              <a:rPr lang="en-DE" sz="2000"/>
              <a:t>DockThor </a:t>
            </a:r>
            <a:r>
              <a:rPr lang="en-US" sz="2000" dirty="0"/>
              <a:t>home</a:t>
            </a:r>
            <a:r>
              <a:rPr lang="en-DE" sz="2000"/>
              <a:t> </a:t>
            </a:r>
            <a:r>
              <a:rPr lang="en-DE" sz="2000" dirty="0"/>
              <a:t>page </a:t>
            </a:r>
          </a:p>
        </p:txBody>
      </p:sp>
      <p:sp>
        <p:nvSpPr>
          <p:cNvPr id="4" name="Slide Number Placeholder 3">
            <a:extLst>
              <a:ext uri="{FF2B5EF4-FFF2-40B4-BE49-F238E27FC236}">
                <a16:creationId xmlns:a16="http://schemas.microsoft.com/office/drawing/2014/main" id="{D4D07029-E284-E4CC-99BD-C48438961E46}"/>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5</a:t>
            </a:fld>
            <a:endParaRPr lang="en-DE"/>
          </a:p>
        </p:txBody>
      </p:sp>
    </p:spTree>
    <p:extLst>
      <p:ext uri="{BB962C8B-B14F-4D97-AF65-F5344CB8AC3E}">
        <p14:creationId xmlns:p14="http://schemas.microsoft.com/office/powerpoint/2010/main" val="413351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B5DE5E-D19C-4CAD-5C10-7904562CE7BE}"/>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E1B61704-E1D8-486C-3A34-0D95A590F005}"/>
              </a:ext>
            </a:extLst>
          </p:cNvPr>
          <p:cNvSpPr/>
          <p:nvPr/>
        </p:nvSpPr>
        <p:spPr>
          <a:xfrm>
            <a:off x="4214948" y="748938"/>
            <a:ext cx="583476" cy="251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F948B2AB-454C-2DA3-2B57-232AA890014D}"/>
              </a:ext>
            </a:extLst>
          </p:cNvPr>
          <p:cNvCxnSpPr>
            <a:cxnSpLocks/>
            <a:stCxn id="9" idx="3"/>
            <a:endCxn id="10" idx="1"/>
          </p:cNvCxnSpPr>
          <p:nvPr/>
        </p:nvCxnSpPr>
        <p:spPr>
          <a:xfrm flipV="1">
            <a:off x="3155081" y="874738"/>
            <a:ext cx="1059867" cy="1002963"/>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2B4D70-6C03-4425-26DB-13993F1ECEA4}"/>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DCD0FEAB-866A-F7E2-6ABB-C500E19F784A}"/>
              </a:ext>
            </a:extLst>
          </p:cNvPr>
          <p:cNvSpPr txBox="1"/>
          <p:nvPr/>
        </p:nvSpPr>
        <p:spPr>
          <a:xfrm>
            <a:off x="269965" y="1000538"/>
            <a:ext cx="2885116" cy="1754326"/>
          </a:xfrm>
          <a:prstGeom prst="rect">
            <a:avLst/>
          </a:prstGeom>
          <a:noFill/>
          <a:ln w="28575">
            <a:solidFill>
              <a:srgbClr val="146262"/>
            </a:solidFill>
          </a:ln>
        </p:spPr>
        <p:txBody>
          <a:bodyPr wrap="square" rtlCol="0">
            <a:spAutoFit/>
          </a:bodyPr>
          <a:lstStyle/>
          <a:p>
            <a:pPr algn="just"/>
            <a:r>
              <a:rPr lang="en-DE" dirty="0"/>
              <a:t>To start your molecular docking, you should access the “Docking” portal by clicking on the refered button at t</a:t>
            </a:r>
            <a:r>
              <a:rPr lang="en-GB" dirty="0"/>
              <a:t>h</a:t>
            </a:r>
            <a:r>
              <a:rPr lang="en-DE" dirty="0"/>
              <a:t>e top left side of the page.</a:t>
            </a:r>
          </a:p>
        </p:txBody>
      </p:sp>
      <p:sp>
        <p:nvSpPr>
          <p:cNvPr id="4" name="Slide Number Placeholder 3">
            <a:extLst>
              <a:ext uri="{FF2B5EF4-FFF2-40B4-BE49-F238E27FC236}">
                <a16:creationId xmlns:a16="http://schemas.microsoft.com/office/drawing/2014/main" id="{8AA13D5F-9692-491B-63B2-1D6F20E65961}"/>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6</a:t>
            </a:fld>
            <a:endParaRPr lang="en-DE"/>
          </a:p>
        </p:txBody>
      </p:sp>
    </p:spTree>
    <p:extLst>
      <p:ext uri="{BB962C8B-B14F-4D97-AF65-F5344CB8AC3E}">
        <p14:creationId xmlns:p14="http://schemas.microsoft.com/office/powerpoint/2010/main" val="272882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26B15-3E41-2925-79F0-0264A11BA1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00F7B-DD65-DBBD-BF16-AC83B985ABA9}"/>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21FDDF8B-D91D-6E65-0242-7C48B78C0A7E}"/>
              </a:ext>
            </a:extLst>
          </p:cNvPr>
          <p:cNvSpPr/>
          <p:nvPr/>
        </p:nvSpPr>
        <p:spPr>
          <a:xfrm>
            <a:off x="3942366" y="1071154"/>
            <a:ext cx="7506787" cy="313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1FECC301-5A1C-D4E4-B9A7-3954EBE2DA92}"/>
              </a:ext>
            </a:extLst>
          </p:cNvPr>
          <p:cNvCxnSpPr>
            <a:cxnSpLocks/>
            <a:stCxn id="9" idx="3"/>
            <a:endCxn id="10" idx="1"/>
          </p:cNvCxnSpPr>
          <p:nvPr/>
        </p:nvCxnSpPr>
        <p:spPr>
          <a:xfrm flipV="1">
            <a:off x="3155081" y="1227908"/>
            <a:ext cx="787285" cy="37279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62B8DB-AEA9-3986-2E9A-08C94973DA5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91CBA376-BA29-F47B-06E8-5F99BA80E24F}"/>
              </a:ext>
            </a:extLst>
          </p:cNvPr>
          <p:cNvSpPr txBox="1"/>
          <p:nvPr/>
        </p:nvSpPr>
        <p:spPr>
          <a:xfrm>
            <a:off x="269965" y="1000538"/>
            <a:ext cx="2885116" cy="1200329"/>
          </a:xfrm>
          <a:prstGeom prst="rect">
            <a:avLst/>
          </a:prstGeom>
          <a:noFill/>
          <a:ln w="28575">
            <a:solidFill>
              <a:srgbClr val="146262"/>
            </a:solidFill>
          </a:ln>
        </p:spPr>
        <p:txBody>
          <a:bodyPr wrap="square" rtlCol="0">
            <a:spAutoFit/>
          </a:bodyPr>
          <a:lstStyle/>
          <a:p>
            <a:pPr algn="just"/>
            <a:r>
              <a:rPr lang="en-US" dirty="0"/>
              <a:t>This will provide an interface  with a sequential steps/tabs you will follow to perform your desired docking.</a:t>
            </a:r>
            <a:endParaRPr lang="en-DE" dirty="0"/>
          </a:p>
        </p:txBody>
      </p:sp>
      <p:sp>
        <p:nvSpPr>
          <p:cNvPr id="4" name="Slide Number Placeholder 3">
            <a:extLst>
              <a:ext uri="{FF2B5EF4-FFF2-40B4-BE49-F238E27FC236}">
                <a16:creationId xmlns:a16="http://schemas.microsoft.com/office/drawing/2014/main" id="{2E5849F1-2969-CD97-3945-87754D1F4502}"/>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7</a:t>
            </a:fld>
            <a:endParaRPr lang="en-DE"/>
          </a:p>
        </p:txBody>
      </p:sp>
    </p:spTree>
    <p:extLst>
      <p:ext uri="{BB962C8B-B14F-4D97-AF65-F5344CB8AC3E}">
        <p14:creationId xmlns:p14="http://schemas.microsoft.com/office/powerpoint/2010/main" val="9343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64C9-72B4-663A-9EE5-2BBEA228C7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0B6FA46-DD95-8DF7-82AA-0D5B9C31ECA3}"/>
              </a:ext>
            </a:extLst>
          </p:cNvPr>
          <p:cNvPicPr>
            <a:picLocks noChangeAspect="1"/>
          </p:cNvPicPr>
          <p:nvPr/>
        </p:nvPicPr>
        <p:blipFill>
          <a:blip r:embed="rId2"/>
          <a:stretch>
            <a:fillRect/>
          </a:stretch>
        </p:blipFill>
        <p:spPr>
          <a:xfrm>
            <a:off x="3546631" y="95403"/>
            <a:ext cx="8437603" cy="3553488"/>
          </a:xfrm>
          <a:prstGeom prst="rect">
            <a:avLst/>
          </a:prstGeom>
        </p:spPr>
      </p:pic>
      <p:sp>
        <p:nvSpPr>
          <p:cNvPr id="10" name="Rectangle 9">
            <a:extLst>
              <a:ext uri="{FF2B5EF4-FFF2-40B4-BE49-F238E27FC236}">
                <a16:creationId xmlns:a16="http://schemas.microsoft.com/office/drawing/2014/main" id="{14161C01-7D19-516B-28FA-2A11F2FD494D}"/>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5E2EB041-6B5A-6067-E5BC-F5230DF023AE}"/>
              </a:ext>
            </a:extLst>
          </p:cNvPr>
          <p:cNvCxnSpPr>
            <a:cxnSpLocks/>
            <a:stCxn id="9" idx="3"/>
            <a:endCxn id="10" idx="1"/>
          </p:cNvCxnSpPr>
          <p:nvPr/>
        </p:nvCxnSpPr>
        <p:spPr>
          <a:xfrm>
            <a:off x="3155081" y="1739202"/>
            <a:ext cx="1094702" cy="175329"/>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AFF856-1A44-57F6-6BAF-50BEEBD23F70}"/>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9" name="TextBox 8">
            <a:extLst>
              <a:ext uri="{FF2B5EF4-FFF2-40B4-BE49-F238E27FC236}">
                <a16:creationId xmlns:a16="http://schemas.microsoft.com/office/drawing/2014/main" id="{B55A5928-695B-FB37-779D-57C845BC7274}"/>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3" name="Slide Number Placeholder 2">
            <a:extLst>
              <a:ext uri="{FF2B5EF4-FFF2-40B4-BE49-F238E27FC236}">
                <a16:creationId xmlns:a16="http://schemas.microsoft.com/office/drawing/2014/main" id="{00F2CCB0-F7E4-F27E-8C91-6D8C68B176AA}"/>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8</a:t>
            </a:fld>
            <a:endParaRPr lang="en-DE"/>
          </a:p>
        </p:txBody>
      </p:sp>
    </p:spTree>
    <p:extLst>
      <p:ext uri="{BB962C8B-B14F-4D97-AF65-F5344CB8AC3E}">
        <p14:creationId xmlns:p14="http://schemas.microsoft.com/office/powerpoint/2010/main" val="313215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7CBF-E4A0-9DFF-D8B1-010CE4D79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BB58C3-0E03-2134-9E3B-9931B75F13B7}"/>
              </a:ext>
            </a:extLst>
          </p:cNvPr>
          <p:cNvPicPr>
            <a:picLocks noChangeAspect="1"/>
          </p:cNvPicPr>
          <p:nvPr/>
        </p:nvPicPr>
        <p:blipFill>
          <a:blip r:embed="rId2"/>
          <a:stretch>
            <a:fillRect/>
          </a:stretch>
        </p:blipFill>
        <p:spPr>
          <a:xfrm>
            <a:off x="3546631" y="95403"/>
            <a:ext cx="8437603" cy="3553488"/>
          </a:xfrm>
          <a:prstGeom prst="rect">
            <a:avLst/>
          </a:prstGeom>
        </p:spPr>
      </p:pic>
      <p:sp>
        <p:nvSpPr>
          <p:cNvPr id="9" name="TextBox 8">
            <a:extLst>
              <a:ext uri="{FF2B5EF4-FFF2-40B4-BE49-F238E27FC236}">
                <a16:creationId xmlns:a16="http://schemas.microsoft.com/office/drawing/2014/main" id="{DF0CF63C-B454-06BA-C58C-DD9EE9DD5918}"/>
              </a:ext>
            </a:extLst>
          </p:cNvPr>
          <p:cNvSpPr txBox="1"/>
          <p:nvPr/>
        </p:nvSpPr>
        <p:spPr>
          <a:xfrm>
            <a:off x="269965" y="1000538"/>
            <a:ext cx="2885116" cy="1477328"/>
          </a:xfrm>
          <a:prstGeom prst="rect">
            <a:avLst/>
          </a:prstGeom>
          <a:noFill/>
          <a:ln w="28575">
            <a:solidFill>
              <a:srgbClr val="146262"/>
            </a:solidFill>
          </a:ln>
        </p:spPr>
        <p:txBody>
          <a:bodyPr wrap="square" rtlCol="0">
            <a:spAutoFit/>
          </a:bodyPr>
          <a:lstStyle/>
          <a:p>
            <a:pPr algn="just"/>
            <a:r>
              <a:rPr lang="en-US" dirty="0"/>
              <a:t>In the “Protein” tab, you should add your predicted protein file, using the </a:t>
            </a:r>
            <a:r>
              <a:rPr lang="en-GB" i="1" dirty="0"/>
              <a:t>Protein Data Bank </a:t>
            </a:r>
            <a:r>
              <a:rPr lang="en-GB" dirty="0"/>
              <a:t>file extension (.</a:t>
            </a:r>
            <a:r>
              <a:rPr lang="en-GB" dirty="0" err="1"/>
              <a:t>pdb</a:t>
            </a:r>
            <a:r>
              <a:rPr lang="en-GB" dirty="0"/>
              <a:t>)</a:t>
            </a:r>
            <a:endParaRPr lang="en-DE" dirty="0"/>
          </a:p>
        </p:txBody>
      </p:sp>
      <p:sp>
        <p:nvSpPr>
          <p:cNvPr id="10" name="Rectangle 9">
            <a:extLst>
              <a:ext uri="{FF2B5EF4-FFF2-40B4-BE49-F238E27FC236}">
                <a16:creationId xmlns:a16="http://schemas.microsoft.com/office/drawing/2014/main" id="{EBCE86F8-3D50-1B82-906C-A4BD734623A0}"/>
              </a:ext>
            </a:extLst>
          </p:cNvPr>
          <p:cNvSpPr/>
          <p:nvPr/>
        </p:nvSpPr>
        <p:spPr>
          <a:xfrm>
            <a:off x="4249783" y="1767839"/>
            <a:ext cx="513806" cy="29338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 name="Elbow Connector 10">
            <a:extLst>
              <a:ext uri="{FF2B5EF4-FFF2-40B4-BE49-F238E27FC236}">
                <a16:creationId xmlns:a16="http://schemas.microsoft.com/office/drawing/2014/main" id="{C13D56D7-D899-863C-8FE0-172C071D81D1}"/>
              </a:ext>
            </a:extLst>
          </p:cNvPr>
          <p:cNvCxnSpPr>
            <a:cxnSpLocks/>
            <a:stCxn id="4" idx="3"/>
            <a:endCxn id="10" idx="1"/>
          </p:cNvCxnSpPr>
          <p:nvPr/>
        </p:nvCxnSpPr>
        <p:spPr>
          <a:xfrm flipV="1">
            <a:off x="3155081" y="1914531"/>
            <a:ext cx="1094702" cy="2119055"/>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CEED6C-99C1-B0BF-7A8C-B75C80C3B2F7}"/>
              </a:ext>
            </a:extLst>
          </p:cNvPr>
          <p:cNvSpPr txBox="1"/>
          <p:nvPr/>
        </p:nvSpPr>
        <p:spPr>
          <a:xfrm>
            <a:off x="269965" y="91441"/>
            <a:ext cx="2696059" cy="400110"/>
          </a:xfrm>
          <a:prstGeom prst="rect">
            <a:avLst/>
          </a:prstGeom>
          <a:noFill/>
          <a:ln w="28575">
            <a:solidFill>
              <a:srgbClr val="146262"/>
            </a:solidFill>
          </a:ln>
        </p:spPr>
        <p:txBody>
          <a:bodyPr wrap="none" rtlCol="0">
            <a:spAutoFit/>
          </a:bodyPr>
          <a:lstStyle/>
          <a:p>
            <a:r>
              <a:rPr lang="en-DE" sz="2000" dirty="0"/>
              <a:t>DockThor Docking page </a:t>
            </a:r>
          </a:p>
        </p:txBody>
      </p:sp>
      <p:sp>
        <p:nvSpPr>
          <p:cNvPr id="3" name="Rectangle 2">
            <a:extLst>
              <a:ext uri="{FF2B5EF4-FFF2-40B4-BE49-F238E27FC236}">
                <a16:creationId xmlns:a16="http://schemas.microsoft.com/office/drawing/2014/main" id="{35D5906D-5AEA-B906-FE5F-DDF1E225F027}"/>
              </a:ext>
            </a:extLst>
          </p:cNvPr>
          <p:cNvSpPr/>
          <p:nvPr/>
        </p:nvSpPr>
        <p:spPr>
          <a:xfrm>
            <a:off x="207766" y="809297"/>
            <a:ext cx="3166055" cy="2619703"/>
          </a:xfrm>
          <a:prstGeom prst="rect">
            <a:avLst/>
          </a:prstGeom>
          <a:solidFill>
            <a:schemeClr val="bg1">
              <a:alpha val="959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 name="TextBox 3">
            <a:extLst>
              <a:ext uri="{FF2B5EF4-FFF2-40B4-BE49-F238E27FC236}">
                <a16:creationId xmlns:a16="http://schemas.microsoft.com/office/drawing/2014/main" id="{0FA3CE16-6716-A093-3242-1694DDE4DC69}"/>
              </a:ext>
            </a:extLst>
          </p:cNvPr>
          <p:cNvSpPr txBox="1"/>
          <p:nvPr/>
        </p:nvSpPr>
        <p:spPr>
          <a:xfrm>
            <a:off x="269965" y="3571921"/>
            <a:ext cx="2885116" cy="923330"/>
          </a:xfrm>
          <a:prstGeom prst="rect">
            <a:avLst/>
          </a:prstGeom>
          <a:noFill/>
          <a:ln w="28575">
            <a:solidFill>
              <a:srgbClr val="146262"/>
            </a:solidFill>
          </a:ln>
        </p:spPr>
        <p:txBody>
          <a:bodyPr wrap="square" rtlCol="0">
            <a:spAutoFit/>
          </a:bodyPr>
          <a:lstStyle/>
          <a:p>
            <a:pPr algn="just"/>
            <a:r>
              <a:rPr lang="en-US" dirty="0"/>
              <a:t>Now you should add one out  of your predicted structures, retrieved from AlphaFold.</a:t>
            </a:r>
            <a:endParaRPr lang="en-DE" dirty="0"/>
          </a:p>
        </p:txBody>
      </p:sp>
      <p:sp>
        <p:nvSpPr>
          <p:cNvPr id="6" name="Slide Number Placeholder 5">
            <a:extLst>
              <a:ext uri="{FF2B5EF4-FFF2-40B4-BE49-F238E27FC236}">
                <a16:creationId xmlns:a16="http://schemas.microsoft.com/office/drawing/2014/main" id="{D0E73945-B38E-DCF9-465B-BBD8AFC994C9}"/>
              </a:ext>
            </a:extLst>
          </p:cNvPr>
          <p:cNvSpPr>
            <a:spLocks noGrp="1"/>
          </p:cNvSpPr>
          <p:nvPr>
            <p:ph type="sldNum" sz="quarter" idx="12"/>
          </p:nvPr>
        </p:nvSpPr>
        <p:spPr>
          <a:xfrm>
            <a:off x="9448800" y="6492875"/>
            <a:ext cx="2743200" cy="365125"/>
          </a:xfrm>
        </p:spPr>
        <p:txBody>
          <a:bodyPr/>
          <a:lstStyle/>
          <a:p>
            <a:fld id="{895E9B7B-5374-154C-82D1-69C0D2063D25}" type="slidenum">
              <a:rPr lang="en-DE" smtClean="0"/>
              <a:t>9</a:t>
            </a:fld>
            <a:endParaRPr lang="en-DE"/>
          </a:p>
        </p:txBody>
      </p:sp>
    </p:spTree>
    <p:extLst>
      <p:ext uri="{BB962C8B-B14F-4D97-AF65-F5344CB8AC3E}">
        <p14:creationId xmlns:p14="http://schemas.microsoft.com/office/powerpoint/2010/main" val="121929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4339</TotalTime>
  <Words>2813</Words>
  <Application>Microsoft Macintosh PowerPoint</Application>
  <PresentationFormat>Widescreen</PresentationFormat>
  <Paragraphs>218</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Apple Chancery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Victor Rabesquine</dc:creator>
  <cp:lastModifiedBy>Victor Henrique Rabesquine Nogueira</cp:lastModifiedBy>
  <cp:revision>27</cp:revision>
  <dcterms:created xsi:type="dcterms:W3CDTF">2025-02-04T08:23:39Z</dcterms:created>
  <dcterms:modified xsi:type="dcterms:W3CDTF">2025-02-13T07:18:56Z</dcterms:modified>
</cp:coreProperties>
</file>